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1" r:id="rId4"/>
    <p:sldMasterId id="2147483683" r:id="rId5"/>
    <p:sldMasterId id="2147483695" r:id="rId6"/>
    <p:sldMasterId id="2147483707" r:id="rId7"/>
    <p:sldMasterId id="2147483719" r:id="rId8"/>
    <p:sldMasterId id="2147483731" r:id="rId9"/>
    <p:sldMasterId id="2147483743" r:id="rId10"/>
    <p:sldMasterId id="2147483755" r:id="rId11"/>
    <p:sldMasterId id="2147483767" r:id="rId12"/>
    <p:sldMasterId id="2147483779" r:id="rId13"/>
    <p:sldMasterId id="2147483791" r:id="rId14"/>
    <p:sldMasterId id="2147483803" r:id="rId15"/>
    <p:sldMasterId id="2147483815" r:id="rId16"/>
    <p:sldMasterId id="2147483827" r:id="rId17"/>
    <p:sldMasterId id="2147483839" r:id="rId18"/>
    <p:sldMasterId id="2147483851" r:id="rId19"/>
    <p:sldMasterId id="2147483863" r:id="rId20"/>
    <p:sldMasterId id="2147483875" r:id="rId21"/>
  </p:sldMasterIdLst>
  <p:notesMasterIdLst>
    <p:notesMasterId r:id="rId23"/>
  </p:notesMasterIdLst>
  <p:sldIdLst>
    <p:sldId id="258" r:id="rId22"/>
    <p:sldId id="1585" r:id="rId24"/>
    <p:sldId id="1662" r:id="rId25"/>
    <p:sldId id="2091" r:id="rId26"/>
    <p:sldId id="2188" r:id="rId27"/>
    <p:sldId id="1723" r:id="rId28"/>
    <p:sldId id="2046" r:id="rId29"/>
    <p:sldId id="1721" r:id="rId30"/>
    <p:sldId id="2047" r:id="rId31"/>
    <p:sldId id="1722" r:id="rId32"/>
    <p:sldId id="2048" r:id="rId33"/>
    <p:sldId id="1865" r:id="rId34"/>
    <p:sldId id="1816" r:id="rId35"/>
    <p:sldId id="1912" r:id="rId36"/>
    <p:sldId id="2008" r:id="rId37"/>
    <p:sldId id="2007" r:id="rId38"/>
    <p:sldId id="2009" r:id="rId39"/>
    <p:sldId id="2145" r:id="rId40"/>
    <p:sldId id="1815" r:id="rId41"/>
    <p:sldId id="1707" r:id="rId42"/>
    <p:sldId id="1709" r:id="rId43"/>
    <p:sldId id="1958" r:id="rId44"/>
    <p:sldId id="1817" r:id="rId45"/>
    <p:sldId id="1818" r:id="rId46"/>
    <p:sldId id="1820" r:id="rId47"/>
    <p:sldId id="1715" r:id="rId48"/>
    <p:sldId id="1724" r:id="rId49"/>
    <p:sldId id="1725" r:id="rId50"/>
    <p:sldId id="1962" r:id="rId51"/>
    <p:sldId id="1963" r:id="rId52"/>
    <p:sldId id="1964" r:id="rId53"/>
    <p:sldId id="1999" r:id="rId54"/>
    <p:sldId id="2237" r:id="rId55"/>
    <p:sldId id="2146" r:id="rId56"/>
    <p:sldId id="1666" r:id="rId57"/>
    <p:sldId id="2094" r:id="rId58"/>
    <p:sldId id="2000" r:id="rId59"/>
    <p:sldId id="1726" r:id="rId60"/>
    <p:sldId id="2039" r:id="rId61"/>
    <p:sldId id="2012" r:id="rId62"/>
    <p:sldId id="2041" r:id="rId63"/>
    <p:sldId id="2088" r:id="rId64"/>
    <p:sldId id="2013" r:id="rId65"/>
    <p:sldId id="2178" r:id="rId66"/>
    <p:sldId id="2180" r:id="rId67"/>
    <p:sldId id="2268" r:id="rId68"/>
    <p:sldId id="2189" r:id="rId69"/>
    <p:sldId id="2138" r:id="rId70"/>
    <p:sldId id="2139" r:id="rId71"/>
    <p:sldId id="2140" r:id="rId72"/>
    <p:sldId id="2141" r:id="rId73"/>
    <p:sldId id="2142" r:id="rId74"/>
    <p:sldId id="2143" r:id="rId75"/>
    <p:sldId id="2144" r:id="rId76"/>
  </p:sldIdLst>
  <p:sldSz cx="9144000" cy="6858000" type="screen4x3"/>
  <p:notesSz cx="7104380" cy="10234930"/>
  <p:custDataLst>
    <p:tags r:id="rId8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B7E03"/>
    <a:srgbClr val="660033"/>
    <a:srgbClr val="FFFF99"/>
    <a:srgbClr val="FCDBFD"/>
    <a:srgbClr val="000099"/>
    <a:srgbClr val="0772C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/>
    <p:restoredTop sz="94660"/>
  </p:normalViewPr>
  <p:slideViewPr>
    <p:cSldViewPr snapToGrid="0" showGuides="1">
      <p:cViewPr varScale="1">
        <p:scale>
          <a:sx n="88" d="100"/>
          <a:sy n="88" d="100"/>
        </p:scale>
        <p:origin x="-192" y="-108"/>
      </p:cViewPr>
      <p:guideLst>
        <p:guide orient="horz" pos="1989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0" Type="http://schemas.openxmlformats.org/officeDocument/2006/relationships/tags" Target="tags/tag1.xml"/><Relationship Id="rId8" Type="http://schemas.openxmlformats.org/officeDocument/2006/relationships/slideMaster" Target="slideMasters/slideMaster7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54.xml"/><Relationship Id="rId75" Type="http://schemas.openxmlformats.org/officeDocument/2006/relationships/slide" Target="slides/slide53.xml"/><Relationship Id="rId74" Type="http://schemas.openxmlformats.org/officeDocument/2006/relationships/slide" Target="slides/slide52.xml"/><Relationship Id="rId73" Type="http://schemas.openxmlformats.org/officeDocument/2006/relationships/slide" Target="slides/slide51.xml"/><Relationship Id="rId72" Type="http://schemas.openxmlformats.org/officeDocument/2006/relationships/slide" Target="slides/slide50.xml"/><Relationship Id="rId71" Type="http://schemas.openxmlformats.org/officeDocument/2006/relationships/slide" Target="slides/slide49.xml"/><Relationship Id="rId70" Type="http://schemas.openxmlformats.org/officeDocument/2006/relationships/slide" Target="slides/slide4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47.xml"/><Relationship Id="rId68" Type="http://schemas.openxmlformats.org/officeDocument/2006/relationships/slide" Target="slides/slide46.xml"/><Relationship Id="rId67" Type="http://schemas.openxmlformats.org/officeDocument/2006/relationships/slide" Target="slides/slide45.xml"/><Relationship Id="rId66" Type="http://schemas.openxmlformats.org/officeDocument/2006/relationships/slide" Target="slides/slide44.xml"/><Relationship Id="rId65" Type="http://schemas.openxmlformats.org/officeDocument/2006/relationships/slide" Target="slides/slide43.xml"/><Relationship Id="rId64" Type="http://schemas.openxmlformats.org/officeDocument/2006/relationships/slide" Target="slides/slide42.xml"/><Relationship Id="rId63" Type="http://schemas.openxmlformats.org/officeDocument/2006/relationships/slide" Target="slides/slide41.xml"/><Relationship Id="rId62" Type="http://schemas.openxmlformats.org/officeDocument/2006/relationships/slide" Target="slides/slide40.xml"/><Relationship Id="rId61" Type="http://schemas.openxmlformats.org/officeDocument/2006/relationships/slide" Target="slides/slide39.xml"/><Relationship Id="rId60" Type="http://schemas.openxmlformats.org/officeDocument/2006/relationships/slide" Target="slides/slide3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7.xml"/><Relationship Id="rId58" Type="http://schemas.openxmlformats.org/officeDocument/2006/relationships/slide" Target="slides/slide36.xml"/><Relationship Id="rId57" Type="http://schemas.openxmlformats.org/officeDocument/2006/relationships/slide" Target="slides/slide35.xml"/><Relationship Id="rId56" Type="http://schemas.openxmlformats.org/officeDocument/2006/relationships/slide" Target="slides/slide34.xml"/><Relationship Id="rId55" Type="http://schemas.openxmlformats.org/officeDocument/2006/relationships/slide" Target="slides/slide33.xml"/><Relationship Id="rId54" Type="http://schemas.openxmlformats.org/officeDocument/2006/relationships/slide" Target="slides/slide32.xml"/><Relationship Id="rId53" Type="http://schemas.openxmlformats.org/officeDocument/2006/relationships/slide" Target="slides/slide31.xml"/><Relationship Id="rId52" Type="http://schemas.openxmlformats.org/officeDocument/2006/relationships/slide" Target="slides/slide30.xml"/><Relationship Id="rId51" Type="http://schemas.openxmlformats.org/officeDocument/2006/relationships/slide" Target="slides/slide29.xml"/><Relationship Id="rId50" Type="http://schemas.openxmlformats.org/officeDocument/2006/relationships/slide" Target="slides/slide28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7.xml"/><Relationship Id="rId48" Type="http://schemas.openxmlformats.org/officeDocument/2006/relationships/slide" Target="slides/slide26.xml"/><Relationship Id="rId47" Type="http://schemas.openxmlformats.org/officeDocument/2006/relationships/slide" Target="slides/slide25.xml"/><Relationship Id="rId46" Type="http://schemas.openxmlformats.org/officeDocument/2006/relationships/slide" Target="slides/slide24.xml"/><Relationship Id="rId45" Type="http://schemas.openxmlformats.org/officeDocument/2006/relationships/slide" Target="slides/slide23.xml"/><Relationship Id="rId44" Type="http://schemas.openxmlformats.org/officeDocument/2006/relationships/slide" Target="slides/slide22.xml"/><Relationship Id="rId43" Type="http://schemas.openxmlformats.org/officeDocument/2006/relationships/slide" Target="slides/slide21.xml"/><Relationship Id="rId42" Type="http://schemas.openxmlformats.org/officeDocument/2006/relationships/slide" Target="slides/slide20.xml"/><Relationship Id="rId41" Type="http://schemas.openxmlformats.org/officeDocument/2006/relationships/slide" Target="slides/slide19.xml"/><Relationship Id="rId40" Type="http://schemas.openxmlformats.org/officeDocument/2006/relationships/slide" Target="slides/slide1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7.xml"/><Relationship Id="rId38" Type="http://schemas.openxmlformats.org/officeDocument/2006/relationships/slide" Target="slides/slide16.xml"/><Relationship Id="rId37" Type="http://schemas.openxmlformats.org/officeDocument/2006/relationships/slide" Target="slides/slide15.xml"/><Relationship Id="rId36" Type="http://schemas.openxmlformats.org/officeDocument/2006/relationships/slide" Target="slides/slide14.xml"/><Relationship Id="rId35" Type="http://schemas.openxmlformats.org/officeDocument/2006/relationships/slide" Target="slides/slide13.xml"/><Relationship Id="rId34" Type="http://schemas.openxmlformats.org/officeDocument/2006/relationships/slide" Target="slides/slide12.xml"/><Relationship Id="rId33" Type="http://schemas.openxmlformats.org/officeDocument/2006/relationships/slide" Target="slides/slide11.xml"/><Relationship Id="rId32" Type="http://schemas.openxmlformats.org/officeDocument/2006/relationships/slide" Target="slides/slide10.xml"/><Relationship Id="rId31" Type="http://schemas.openxmlformats.org/officeDocument/2006/relationships/slide" Target="slides/slide9.xml"/><Relationship Id="rId30" Type="http://schemas.openxmlformats.org/officeDocument/2006/relationships/slide" Target="slides/slide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8" Type="http://schemas.openxmlformats.org/officeDocument/2006/relationships/slide" Target="slides/slide6.xml"/><Relationship Id="rId27" Type="http://schemas.openxmlformats.org/officeDocument/2006/relationships/slide" Target="slides/slide5.xml"/><Relationship Id="rId26" Type="http://schemas.openxmlformats.org/officeDocument/2006/relationships/slide" Target="slides/slide4.xml"/><Relationship Id="rId25" Type="http://schemas.openxmlformats.org/officeDocument/2006/relationships/slide" Target="slides/slide3.xml"/><Relationship Id="rId24" Type="http://schemas.openxmlformats.org/officeDocument/2006/relationships/slide" Target="slides/slide2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9B41A0-DFCC-4D01-A853-5E3BCC9E62AE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11200" y="4926013"/>
            <a:ext cx="5683250" cy="402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2355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505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710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325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529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734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59394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6144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26626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6349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6553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6758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69634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7168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737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7577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7782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79874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192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39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60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806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011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9421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728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93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0137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0342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0547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095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116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113666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1571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1776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1981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2185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2390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2595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096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4" Type="http://schemas.openxmlformats.org/officeDocument/2006/relationships/theme" Target="../theme/theme10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4" Type="http://schemas.openxmlformats.org/officeDocument/2006/relationships/theme" Target="../theme/theme11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4" Type="http://schemas.openxmlformats.org/officeDocument/2006/relationships/theme" Target="../theme/theme12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4" Type="http://schemas.openxmlformats.org/officeDocument/2006/relationships/theme" Target="../theme/theme13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4.xml"/><Relationship Id="rId14" Type="http://schemas.openxmlformats.org/officeDocument/2006/relationships/theme" Target="../theme/theme14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4" Type="http://schemas.openxmlformats.org/officeDocument/2006/relationships/theme" Target="../theme/theme15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6.xml"/><Relationship Id="rId14" Type="http://schemas.openxmlformats.org/officeDocument/2006/relationships/theme" Target="../theme/theme16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7.xml"/><Relationship Id="rId14" Type="http://schemas.openxmlformats.org/officeDocument/2006/relationships/theme" Target="../theme/theme17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76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88.xml"/><Relationship Id="rId14" Type="http://schemas.openxmlformats.org/officeDocument/2006/relationships/theme" Target="../theme/theme18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87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9.xml"/><Relationship Id="rId14" Type="http://schemas.openxmlformats.org/officeDocument/2006/relationships/theme" Target="../theme/theme19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4" Type="http://schemas.openxmlformats.org/officeDocument/2006/relationships/theme" Target="../theme/theme20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0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4" Type="http://schemas.openxmlformats.org/officeDocument/2006/relationships/theme" Target="../theme/theme4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4" Type="http://schemas.openxmlformats.org/officeDocument/2006/relationships/theme" Target="../theme/theme5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4" Type="http://schemas.openxmlformats.org/officeDocument/2006/relationships/theme" Target="../theme/theme7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4" Type="http://schemas.openxmlformats.org/officeDocument/2006/relationships/theme" Target="../theme/theme8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4" Type="http://schemas.openxmlformats.org/officeDocument/2006/relationships/theme" Target="../theme/theme9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33598A-94FE-48FC-AA43-7C59C863917D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024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1271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2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29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229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31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331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33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434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536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36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536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638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38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6391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2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41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741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741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43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843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45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45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946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205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8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48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2048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307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410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512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6151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717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819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922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9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6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4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2" Type="http://schemas.openxmlformats.org/officeDocument/2006/relationships/notesSlide" Target="../notesSlides/notesSlide30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94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05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71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7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0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4.wmf"/><Relationship Id="rId11" Type="http://schemas.openxmlformats.org/officeDocument/2006/relationships/notesSlide" Target="../notesSlides/notesSlide36.xml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40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34.wmf"/><Relationship Id="rId13" Type="http://schemas.openxmlformats.org/officeDocument/2006/relationships/notesSlide" Target="../notesSlides/notesSlide37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127.xml"/><Relationship Id="rId10" Type="http://schemas.openxmlformats.org/officeDocument/2006/relationships/image" Target="../media/image41.png"/><Relationship Id="rId1" Type="http://schemas.openxmlformats.org/officeDocument/2006/relationships/oleObject" Target="../embeddings/oleObject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9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5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93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7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50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Picture 5" descr="7校徽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88"/>
            <a:ext cx="2193925" cy="69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Picture 5" descr="学校大门"/>
          <p:cNvPicPr>
            <a:picLocks noChangeAspect="1"/>
          </p:cNvPicPr>
          <p:nvPr/>
        </p:nvPicPr>
        <p:blipFill>
          <a:blip r:embed="rId2"/>
          <a:srcRect b="39082"/>
          <a:stretch>
            <a:fillRect/>
          </a:stretch>
        </p:blipFill>
        <p:spPr>
          <a:xfrm>
            <a:off x="0" y="5024438"/>
            <a:ext cx="9144000" cy="1833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Rectangle 3"/>
          <p:cNvSpPr/>
          <p:nvPr/>
        </p:nvSpPr>
        <p:spPr>
          <a:xfrm>
            <a:off x="12700" y="1973263"/>
            <a:ext cx="9144000" cy="20256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66"/>
            </a:outerShdw>
          </a:effec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《机器学习》</a:t>
            </a:r>
            <a:endParaRPr kumimoji="0" lang="zh-CN" altLang="en-US" sz="4400" b="1" i="0" u="none" strike="noStrike" kern="1200" cap="none" spc="0" normalizeH="0" baseline="0" noProof="1">
              <a:ln>
                <a:noFill/>
              </a:ln>
              <a:solidFill>
                <a:srgbClr val="002A55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 Learning</a:t>
            </a:r>
            <a:r>
              <a:rPr kumimoji="0" lang="zh-CN" altLang="en-US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x-none" sz="4000" b="1" i="0" u="none" strike="noStrike" kern="1200" cap="none" spc="0" normalizeH="0" baseline="0" noProof="1">
              <a:ln>
                <a:noFill/>
              </a:ln>
              <a:solidFill>
                <a:srgbClr val="002A55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57225" y="1833563"/>
            <a:ext cx="2593975" cy="90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样本数据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7200" y="1833563"/>
            <a:ext cx="2339975" cy="9048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251200" y="2147888"/>
            <a:ext cx="2286000" cy="30797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1"/>
          <p:cNvSpPr txBox="1"/>
          <p:nvPr/>
        </p:nvSpPr>
        <p:spPr>
          <a:xfrm>
            <a:off x="3506469" y="1501775"/>
            <a:ext cx="15220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342900" marR="0" indent="-342900" algn="ctr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学习算法</a:t>
            </a:r>
            <a:endParaRPr kumimoji="0" lang="zh-CN" altLang="en-US" sz="2400" b="1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238" y="3125788"/>
            <a:ext cx="4430713" cy="23066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如何获取决策模型</a:t>
            </a:r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f(X;W)?</a:t>
            </a:r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可能有无穷个解？</a:t>
            </a:r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如何保证</a:t>
            </a:r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以偏概全</a:t>
            </a:r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？</a:t>
            </a:r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178300" y="3581400"/>
            <a:ext cx="815975" cy="20637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文本框 8"/>
          <p:cNvSpPr txBox="1"/>
          <p:nvPr/>
        </p:nvSpPr>
        <p:spPr>
          <a:xfrm>
            <a:off x="5080000" y="3178175"/>
            <a:ext cx="3789363" cy="1014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给定模型</a:t>
            </a:r>
            <a:r>
              <a:rPr lang="en-US" altLang="zh-CN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f(X)</a:t>
            </a:r>
            <a:r>
              <a:rPr lang="zh-CN" altLang="en-US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，只做</a:t>
            </a:r>
            <a:r>
              <a:rPr lang="en-US" altLang="zh-CN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参数估计</a:t>
            </a:r>
            <a:r>
              <a:rPr lang="en-US" altLang="zh-CN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求取</a:t>
            </a:r>
            <a:r>
              <a:rPr lang="en-US" altLang="zh-CN" sz="20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</a:t>
            </a:r>
            <a:endParaRPr lang="en-US" altLang="zh-CN" sz="2000" b="1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994025" y="4287838"/>
            <a:ext cx="814388" cy="20637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3808413" y="4191000"/>
            <a:ext cx="3106738" cy="400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尽量选取最优或最佳解</a:t>
            </a:r>
            <a:endParaRPr lang="zh-CN" altLang="en-US" sz="2000" b="1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819525" y="5054600"/>
            <a:ext cx="815975" cy="20637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文本框 14"/>
          <p:cNvSpPr txBox="1"/>
          <p:nvPr/>
        </p:nvSpPr>
        <p:spPr>
          <a:xfrm>
            <a:off x="4687888" y="4957763"/>
            <a:ext cx="3789363" cy="398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加入先验知识或约束条件</a:t>
            </a:r>
            <a:endParaRPr lang="zh-CN" altLang="en-US" sz="2000" b="1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1595438" y="600075"/>
            <a:ext cx="58054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841375" y="5821045"/>
            <a:ext cx="724979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机器学习是一个复杂的问题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kumimoji="0" lang="zh-CN" altLang="en-US" sz="2800" b="1" i="0" u="none" strike="noStrike" kern="1200" cap="none" spc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统计学习理论</a:t>
            </a:r>
            <a:endParaRPr kumimoji="0" lang="zh-CN" altLang="en-US" sz="2800" b="1" i="0" u="none" strike="noStrike" kern="1200" cap="none" spc="0" normalizeH="0" baseline="0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13" grpId="0" animBg="1"/>
      <p:bldP spid="5" grpId="0" animBg="1"/>
      <p:bldP spid="3" grpId="1" animBg="1"/>
      <p:bldP spid="13" grpId="1" animBg="1"/>
      <p:bldP spid="5" grpId="1" animBg="1"/>
      <p:bldP spid="4" grpId="0"/>
      <p:bldP spid="4" grpId="1"/>
      <p:bldP spid="9" grpId="0"/>
      <p:bldP spid="7" grpId="0" bldLvl="0" animBg="1"/>
      <p:bldP spid="9" grpId="1"/>
      <p:bldP spid="7" grpId="1" animBg="1"/>
      <p:bldP spid="11" grpId="0"/>
      <p:bldP spid="10" grpId="0" bldLvl="0" animBg="1"/>
      <p:bldP spid="11" grpId="1"/>
      <p:bldP spid="10" grpId="1" animBg="1"/>
      <p:bldP spid="14" grpId="0" bldLvl="0" animBg="1"/>
      <p:bldP spid="15" grpId="0"/>
      <p:bldP spid="14" grpId="1" animBg="1"/>
      <p:bldP spid="15" grpId="1"/>
      <p:bldP spid="16" grpId="0" bldLvl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62000" y="2403475"/>
            <a:ext cx="2593975" cy="90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样本数据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41975" y="2403475"/>
            <a:ext cx="2338388" cy="9048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355975" y="2717800"/>
            <a:ext cx="2286000" cy="30797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1"/>
          <p:cNvSpPr txBox="1"/>
          <p:nvPr/>
        </p:nvSpPr>
        <p:spPr>
          <a:xfrm>
            <a:off x="3610609" y="2072640"/>
            <a:ext cx="1522082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342900" marR="0" indent="-342900" algn="ctr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学习算法</a:t>
            </a:r>
            <a:endParaRPr kumimoji="0" lang="zh-CN" altLang="en-US" sz="2400" b="1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1595438" y="600075"/>
            <a:ext cx="58054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横卷形 1"/>
          <p:cNvSpPr/>
          <p:nvPr/>
        </p:nvSpPr>
        <p:spPr>
          <a:xfrm>
            <a:off x="1468438" y="4543425"/>
            <a:ext cx="58054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心怀理想，面向现实！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13" grpId="0" bldLvl="0" animBg="1"/>
      <p:bldP spid="5" grpId="0" bldLvl="0" animBg="1"/>
      <p:bldP spid="3" grpId="1" animBg="1"/>
      <p:bldP spid="13" grpId="1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横卷形 8"/>
          <p:cNvSpPr/>
          <p:nvPr/>
        </p:nvSpPr>
        <p:spPr>
          <a:xfrm>
            <a:off x="704850" y="660400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一个简单的机器学习实例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41375" y="1593850"/>
          <a:ext cx="7273925" cy="356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795"/>
                <a:gridCol w="1306830"/>
                <a:gridCol w="1265555"/>
                <a:gridCol w="1271905"/>
                <a:gridCol w="2022475"/>
              </a:tblGrid>
              <a:tr h="381000">
                <a:tc gridSpan="5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iris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（鸢尾花）数据集：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个样本数据，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个特征，一个标签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花萼长度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花萼宽度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花瓣长度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花瓣宽度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5.1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3.5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1.4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setosa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4.9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3.0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1.4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setosa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4.7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1.3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setosa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...</a:t>
                      </a:r>
                      <a:endParaRPr lang="en-US" altLang="zh-CN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6.5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3.0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2.0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virginica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6.2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3.4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5.4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2.3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virginica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5.9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3.0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5.1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1.8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virginica</a:t>
                      </a:r>
                      <a:endParaRPr lang="zh-CN" altLang="en-US" sz="200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左大括号 3"/>
          <p:cNvSpPr/>
          <p:nvPr/>
        </p:nvSpPr>
        <p:spPr>
          <a:xfrm rot="16200000">
            <a:off x="3270250" y="3413125"/>
            <a:ext cx="409575" cy="3902075"/>
          </a:xfrm>
          <a:prstGeom prst="leftBrace">
            <a:avLst/>
          </a:prstGeom>
          <a:ln w="25400" cmpd="thickThin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文本框 4"/>
          <p:cNvSpPr txBox="1"/>
          <p:nvPr/>
        </p:nvSpPr>
        <p:spPr>
          <a:xfrm>
            <a:off x="2563494" y="5655944"/>
            <a:ext cx="1823066" cy="3987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自变量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01085" y="5655944"/>
            <a:ext cx="1698625" cy="3987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buClrTx/>
              <a:buSzTx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输出/因变量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箭头连接符 6"/>
          <p:cNvCxnSpPr>
            <a:endCxn id="6" idx="0"/>
          </p:cNvCxnSpPr>
          <p:nvPr/>
        </p:nvCxnSpPr>
        <p:spPr>
          <a:xfrm>
            <a:off x="7150100" y="5145088"/>
            <a:ext cx="0" cy="511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76524" y="6166485"/>
            <a:ext cx="3040376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分类判别函数</a:t>
            </a:r>
            <a:endParaRPr lang="zh-CN" altLang="en-US" sz="2000" b="1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2860" y="5655944"/>
            <a:ext cx="1823085" cy="3987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特征变量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6644" y="5655944"/>
            <a:ext cx="1823066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类别标签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15935" y="2384425"/>
            <a:ext cx="613410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endParaRPr lang="en-US" altLang="zh-CN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15935" y="2783205"/>
            <a:ext cx="613410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endParaRPr lang="en-US" altLang="zh-CN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15935" y="3177540"/>
            <a:ext cx="613410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endParaRPr lang="en-US" altLang="zh-CN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15935" y="3985895"/>
            <a:ext cx="613410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15935" y="4384675"/>
            <a:ext cx="613410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15935" y="4783455"/>
            <a:ext cx="613410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52444" y="6166485"/>
            <a:ext cx="386777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数据预处理：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变量数字化</a:t>
            </a:r>
            <a:endParaRPr lang="zh-CN" altLang="en-US" sz="2000" b="1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64605" y="6166485"/>
            <a:ext cx="23761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特征选择：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降维</a:t>
            </a:r>
            <a:endParaRPr lang="zh-CN" altLang="en-US" sz="2000" b="1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5" grpId="0"/>
      <p:bldP spid="4" grpId="1" animBg="1"/>
      <p:bldP spid="5" grpId="1"/>
      <p:bldP spid="6" grpId="0"/>
      <p:bldP spid="6" grpId="1"/>
      <p:bldP spid="10" grpId="0"/>
      <p:bldP spid="10" grpId="1"/>
      <p:bldP spid="3" grpId="0" animBg="1"/>
      <p:bldP spid="3" grpId="1" animBg="1"/>
      <p:bldP spid="11" grpId="0" bldLvl="0" animBg="1"/>
      <p:bldP spid="11" grpId="1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2" grpId="1" animBg="1"/>
      <p:bldP spid="13" grpId="1" animBg="1"/>
      <p:bldP spid="14" grpId="1" animBg="1"/>
      <p:bldP spid="16" grpId="1" animBg="1"/>
      <p:bldP spid="17" grpId="1" animBg="1"/>
      <p:bldP spid="18" grpId="1" animBg="1"/>
      <p:bldP spid="15" grpId="0"/>
      <p:bldP spid="15" grpId="1"/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横卷形 8"/>
          <p:cNvSpPr/>
          <p:nvPr/>
        </p:nvSpPr>
        <p:spPr>
          <a:xfrm>
            <a:off x="704850" y="660400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一个简单的机器学习实例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3796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8" y="1622425"/>
            <a:ext cx="4038600" cy="339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970644" y="1436369"/>
            <a:ext cx="4879975" cy="5530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分类判别函数</a:t>
            </a:r>
            <a:endParaRPr lang="zh-CN" altLang="en-US" sz="2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41375" y="2090738"/>
            <a:ext cx="2419350" cy="23510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70645" y="2167881"/>
            <a:ext cx="3688089" cy="3987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决策模型：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逻辑回归函数</a:t>
            </a:r>
            <a:endParaRPr lang="zh-CN" altLang="en-US" sz="2000" b="1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800" name="矩形 6"/>
          <p:cNvSpPr/>
          <p:nvPr/>
        </p:nvSpPr>
        <p:spPr>
          <a:xfrm>
            <a:off x="4181475" y="2640013"/>
            <a:ext cx="480218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对于输入变量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，输出变量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y=1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的概率为：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80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1625" y="3113088"/>
            <a:ext cx="2362200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6"/>
          <p:cNvSpPr/>
          <p:nvPr/>
        </p:nvSpPr>
        <p:spPr>
          <a:xfrm>
            <a:off x="4533900" y="4217988"/>
            <a:ext cx="3965575" cy="398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 fontAlgn="base"/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分界线：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=0</a:t>
            </a:r>
            <a:endParaRPr lang="en-US" altLang="zh-CN" sz="2000" b="1" strike="noStrike" noProof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6397625" y="3825875"/>
            <a:ext cx="212725" cy="39211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下箭头 18"/>
          <p:cNvSpPr/>
          <p:nvPr/>
        </p:nvSpPr>
        <p:spPr>
          <a:xfrm>
            <a:off x="6397625" y="4621213"/>
            <a:ext cx="212725" cy="39211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0" name="矩形 6"/>
          <p:cNvSpPr/>
          <p:nvPr/>
        </p:nvSpPr>
        <p:spPr>
          <a:xfrm>
            <a:off x="4052888" y="5003800"/>
            <a:ext cx="4930775" cy="398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 fontAlgn="base"/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W={w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不同，分界线的位置不同</a:t>
            </a:r>
            <a:endParaRPr lang="zh-CN" altLang="en-US" sz="2000" b="1" strike="noStrike" noProof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73113" y="2482850"/>
            <a:ext cx="2109788" cy="2057400"/>
          </a:xfrm>
          <a:prstGeom prst="line">
            <a:avLst/>
          </a:prstGeom>
          <a:ln w="19050">
            <a:solidFill>
              <a:srgbClr val="FB7E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69938" y="1984375"/>
            <a:ext cx="2682875" cy="263207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55788" y="1835150"/>
            <a:ext cx="1579563" cy="22288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92150" y="2519363"/>
            <a:ext cx="2760663" cy="18081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下箭头 24"/>
          <p:cNvSpPr/>
          <p:nvPr/>
        </p:nvSpPr>
        <p:spPr>
          <a:xfrm>
            <a:off x="6410325" y="5402263"/>
            <a:ext cx="212725" cy="39211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6" name="矩形 6"/>
          <p:cNvSpPr/>
          <p:nvPr/>
        </p:nvSpPr>
        <p:spPr>
          <a:xfrm>
            <a:off x="450850" y="5794375"/>
            <a:ext cx="8162925" cy="10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l" fontAlgn="base">
              <a:lnSpc>
                <a:spcPct val="150000"/>
              </a:lnSpc>
            </a:pPr>
            <a:r>
              <a:rPr lang="zh-CN" altLang="en-US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机器学习：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lang="zh-CN" altLang="en-US" sz="2000" b="1" strike="noStrike" noProof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样本数据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为材料，以</a:t>
            </a:r>
            <a:r>
              <a:rPr lang="zh-CN" altLang="en-US" sz="2000" b="1" strike="noStrike" noProof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为手段，获得能够正确分类的</a:t>
            </a:r>
            <a:r>
              <a:rPr lang="zh-CN" altLang="en-US" sz="2000" b="1" strike="noStrike" noProof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分界线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，即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W*={w</a:t>
            </a:r>
            <a:r>
              <a:rPr lang="en-US" altLang="zh-CN" sz="2000" b="1" strike="noStrike" baseline="-25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,w</a:t>
            </a:r>
            <a:r>
              <a:rPr lang="en-US" altLang="zh-CN" sz="2000" b="1" strike="noStrike" baseline="-25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,w</a:t>
            </a:r>
            <a:r>
              <a:rPr lang="en-US" altLang="zh-CN" sz="2000" b="1" strike="noStrike" baseline="-25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}</a:t>
            </a:r>
            <a:endParaRPr lang="en-US" altLang="zh-CN" sz="2000" b="1" strike="noStrike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010400" y="3763963"/>
            <a:ext cx="2074863" cy="300038"/>
          </a:xfrm>
          <a:prstGeom prst="wedgeRoundRectCallout">
            <a:avLst>
              <a:gd name="adj1" fmla="val -25673"/>
              <a:gd name="adj2" fmla="val -110676"/>
              <a:gd name="adj3" fmla="val 16667"/>
            </a:avLst>
          </a:prstGeom>
          <a:noFill/>
          <a:ln w="254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400" b="1" strike="noStrike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400" b="1" strike="noStrike" baseline="30000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400" b="1" strike="noStrike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X&gt;0,  P&gt;0.5, y=1</a:t>
            </a:r>
            <a:endParaRPr lang="en-US" altLang="zh-CN" sz="1400" b="1" strike="noStrike" noProof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33800" grpId="0"/>
      <p:bldP spid="14" grpId="1"/>
      <p:bldP spid="33800" grpId="1"/>
      <p:bldP spid="17" grpId="0" bldLvl="0" animBg="1"/>
      <p:bldP spid="18" grpId="0" bldLvl="0" animBg="1"/>
      <p:bldP spid="17" grpId="1" animBg="1"/>
      <p:bldP spid="18" grpId="1" animBg="1"/>
      <p:bldP spid="19" grpId="0" bldLvl="0" animBg="1"/>
      <p:bldP spid="20" grpId="0" bldLvl="0" animBg="1"/>
      <p:bldP spid="19" grpId="1" animBg="1"/>
      <p:bldP spid="20" grpId="1" animBg="1"/>
      <p:bldP spid="25" grpId="0" bldLvl="0" animBg="1"/>
      <p:bldP spid="26" grpId="0" bldLvl="0" animBg="1"/>
      <p:bldP spid="25" grpId="1" animBg="1"/>
      <p:bldP spid="26" grpId="1" animBg="1"/>
      <p:bldP spid="3" grpId="0" bldLvl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横卷形 8"/>
          <p:cNvSpPr/>
          <p:nvPr/>
        </p:nvSpPr>
        <p:spPr>
          <a:xfrm>
            <a:off x="704850" y="660400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依据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训练数据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，利用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调整参数，获取正确的分界线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5844" name="图片 3" descr="tu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1825625"/>
            <a:ext cx="3770313" cy="258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41375" y="1489075"/>
            <a:ext cx="250126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初始值：[0.95,0.67,0.89]</a:t>
            </a:r>
            <a:endParaRPr lang="zh-CN" altLang="en-US" sz="160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5846" name="图片 5" descr="tu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1828800"/>
            <a:ext cx="3635375" cy="254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521200" y="1489075"/>
            <a:ext cx="36531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en-US" altLang="zh-CN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次：[ 0.85,-0.27</a:t>
            </a:r>
            <a:r>
              <a:rPr lang="en-US" altLang="zh-CN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0.35]</a:t>
            </a:r>
            <a:endParaRPr lang="zh-CN" altLang="en-US" sz="160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7350" y="4507865"/>
            <a:ext cx="36531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en-US" altLang="zh-CN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次：</a:t>
            </a:r>
            <a:r>
              <a:rPr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[ 1.29,0.07</a:t>
            </a:r>
            <a:r>
              <a:rPr lang="en-US"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sz="160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-1.67]</a:t>
            </a:r>
            <a:endParaRPr sz="160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5849" name="图片 3" descr="tu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3" y="4273550"/>
            <a:ext cx="3690937" cy="2525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6"/>
          <p:cNvSpPr/>
          <p:nvPr/>
        </p:nvSpPr>
        <p:spPr>
          <a:xfrm>
            <a:off x="273050" y="5227638"/>
            <a:ext cx="3965575" cy="10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 fontAlgn="base">
              <a:lnSpc>
                <a:spcPct val="150000"/>
              </a:lnSpc>
            </a:pP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分界线：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+w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=0</a:t>
            </a:r>
            <a:endParaRPr lang="en-US" altLang="zh-CN" sz="2000" b="1" strike="noStrike" noProof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0.07x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-1.67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+1.29=0</a:t>
            </a:r>
            <a:endParaRPr lang="en-US" altLang="zh-CN" sz="2000" b="1" strike="noStrike" noProof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4040188" y="2300288"/>
            <a:ext cx="366713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下箭头 3"/>
          <p:cNvSpPr/>
          <p:nvPr/>
        </p:nvSpPr>
        <p:spPr>
          <a:xfrm>
            <a:off x="7364413" y="4054475"/>
            <a:ext cx="227013" cy="320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 animBg="1"/>
      <p:bldP spid="7" grpId="0"/>
      <p:bldP spid="3" grpId="1" animBg="1"/>
      <p:bldP spid="7" grpId="1"/>
      <p:bldP spid="4" grpId="0" animBg="1"/>
      <p:bldP spid="2" grpId="0"/>
      <p:bldP spid="4" grpId="1" animBg="1"/>
      <p:bldP spid="2" grpId="1"/>
      <p:bldP spid="17" grpId="0" bldLvl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" name="矩形 6"/>
          <p:cNvSpPr/>
          <p:nvPr/>
        </p:nvSpPr>
        <p:spPr>
          <a:xfrm>
            <a:off x="292100" y="752475"/>
            <a:ext cx="5789613" cy="554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 fontAlgn="base">
              <a:lnSpc>
                <a:spcPct val="150000"/>
              </a:lnSpc>
            </a:pP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分界线：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0.07x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-1.67x</a:t>
            </a:r>
            <a:r>
              <a:rPr lang="en-US" altLang="zh-CN" sz="2000" b="1" strike="noStrike" baseline="-25000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+1.29=0</a:t>
            </a:r>
            <a:endParaRPr lang="en-US" altLang="zh-CN" sz="2000" b="1" strike="noStrike" noProof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4510" y="1517650"/>
            <a:ext cx="5610225" cy="55308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50000"/>
              </a:lnSpc>
            </a:pPr>
            <a:r>
              <a:rPr lang="zh-CN" altLang="en-US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例如：</a:t>
            </a:r>
            <a:r>
              <a:rPr lang="en-US" altLang="zh-CN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X=</a:t>
            </a:r>
            <a:r>
              <a:rPr lang="zh-CN" altLang="en-US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6.5,1.5</a:t>
            </a:r>
            <a:r>
              <a:rPr lang="zh-CN" altLang="en-US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）→</a:t>
            </a:r>
            <a:r>
              <a:rPr lang="en-US" altLang="zh-CN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P(y=1|X)≈0.68 </a:t>
            </a:r>
            <a:r>
              <a:rPr lang="zh-CN" altLang="en-US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→</a:t>
            </a:r>
            <a:r>
              <a:rPr lang="en-US" altLang="zh-CN" sz="2000" b="1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y=1</a:t>
            </a:r>
            <a:endParaRPr lang="en-US" altLang="zh-CN" sz="2000" b="1" noProof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5849" name="图片 3" descr="tu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438" y="2152650"/>
            <a:ext cx="4872037" cy="3608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4681538" y="3370263"/>
            <a:ext cx="5699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横卷形 8"/>
          <p:cNvSpPr/>
          <p:nvPr/>
        </p:nvSpPr>
        <p:spPr>
          <a:xfrm>
            <a:off x="504825" y="5761038"/>
            <a:ext cx="7777163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学习性能评价：利用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测试数据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，对获取的决策模型性能进行评价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6142038" y="666750"/>
            <a:ext cx="2954338" cy="920750"/>
          </a:xfrm>
          <a:prstGeom prst="wedgeRoundRectCallout">
            <a:avLst>
              <a:gd name="adj1" fmla="val -74172"/>
              <a:gd name="adj2" fmla="val 5041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trike="noStrike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应用学习得到的决策模型，对未知样本进行分类</a:t>
            </a:r>
            <a:endParaRPr lang="zh-CN" altLang="en-US" strike="noStrike" noProof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1" grpId="1" animBg="1"/>
      <p:bldP spid="2" grpId="0"/>
      <p:bldP spid="2" grpId="1"/>
      <p:bldP spid="12" grpId="0"/>
      <p:bldP spid="12" grpId="1"/>
      <p:bldP spid="3" grpId="0" animBg="1"/>
      <p:bldP spid="3" grpId="1" animBg="1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5313" y="3059113"/>
            <a:ext cx="2593975" cy="6746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样本数据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84813" y="5480050"/>
            <a:ext cx="2663825" cy="733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198813" y="5735638"/>
            <a:ext cx="2286000" cy="2238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1"/>
          <p:cNvSpPr txBox="1"/>
          <p:nvPr/>
        </p:nvSpPr>
        <p:spPr>
          <a:xfrm>
            <a:off x="3410584" y="5010150"/>
            <a:ext cx="1522088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342900" marR="0" indent="-342900" algn="ctr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学习算法</a:t>
            </a:r>
            <a:endParaRPr kumimoji="0" lang="zh-CN" altLang="en-US" sz="2400" b="1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95313" y="1974850"/>
            <a:ext cx="2593975" cy="682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问题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任务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1751013" y="2657475"/>
            <a:ext cx="280988" cy="40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椭圆 8"/>
          <p:cNvSpPr/>
          <p:nvPr/>
        </p:nvSpPr>
        <p:spPr>
          <a:xfrm>
            <a:off x="604838" y="4133850"/>
            <a:ext cx="2593975" cy="63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特征变量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1751013" y="3733800"/>
            <a:ext cx="280988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椭圆 10"/>
          <p:cNvSpPr/>
          <p:nvPr/>
        </p:nvSpPr>
        <p:spPr>
          <a:xfrm>
            <a:off x="595313" y="5203825"/>
            <a:ext cx="2593975" cy="1244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决策模型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（参数未知）</a:t>
            </a:r>
            <a:endParaRPr kumimoji="0" lang="zh-CN" altLang="en-US" sz="20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1751013" y="4778375"/>
            <a:ext cx="280988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椭圆 14"/>
          <p:cNvSpPr/>
          <p:nvPr/>
        </p:nvSpPr>
        <p:spPr>
          <a:xfrm>
            <a:off x="5454650" y="4368800"/>
            <a:ext cx="2662238" cy="733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性能评价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6" name="上箭头 15"/>
          <p:cNvSpPr/>
          <p:nvPr/>
        </p:nvSpPr>
        <p:spPr>
          <a:xfrm>
            <a:off x="6657975" y="5102225"/>
            <a:ext cx="296863" cy="3778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文本框 18"/>
          <p:cNvSpPr txBox="1"/>
          <p:nvPr/>
        </p:nvSpPr>
        <p:spPr>
          <a:xfrm>
            <a:off x="2379663" y="2657475"/>
            <a:ext cx="1414462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</a:t>
            </a:r>
            <a:endParaRPr lang="zh-CN" altLang="en-US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79663" y="3733800"/>
            <a:ext cx="141446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endParaRPr lang="zh-CN" altLang="en-US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79663" y="4779963"/>
            <a:ext cx="14144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zh-CN" altLang="en-US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43775" y="5102225"/>
            <a:ext cx="141446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434013" y="3257550"/>
            <a:ext cx="2662238" cy="733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问题求解</a:t>
            </a:r>
            <a:endParaRPr kumimoji="0" lang="zh-CN" altLang="en-US" sz="28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6637338" y="3990975"/>
            <a:ext cx="296863" cy="3778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文本框 16"/>
          <p:cNvSpPr txBox="1"/>
          <p:nvPr/>
        </p:nvSpPr>
        <p:spPr>
          <a:xfrm>
            <a:off x="7343775" y="3970338"/>
            <a:ext cx="141446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347788" y="925513"/>
            <a:ext cx="2593975" cy="90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样本数据</a:t>
            </a:r>
            <a:endParaRPr kumimoji="0" lang="zh-CN" altLang="en-US" sz="28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27763" y="925513"/>
            <a:ext cx="2339975" cy="9048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决策模型</a:t>
            </a:r>
            <a:endParaRPr kumimoji="0" lang="zh-CN" altLang="en-US" sz="28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3941763" y="1239838"/>
            <a:ext cx="2286000" cy="30797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" name="文本框 1"/>
          <p:cNvSpPr txBox="1"/>
          <p:nvPr/>
        </p:nvSpPr>
        <p:spPr>
          <a:xfrm>
            <a:off x="4197349" y="594360"/>
            <a:ext cx="15220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342900" marR="0" indent="-342900" algn="ctr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学习算法</a:t>
            </a:r>
            <a:endParaRPr kumimoji="0" lang="zh-CN" altLang="en-US" sz="2400" b="1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7" grpId="0" bldLvl="0" animBg="1"/>
      <p:bldP spid="19" grpId="0"/>
      <p:bldP spid="3" grpId="1" animBg="1"/>
      <p:bldP spid="4" grpId="1" animBg="1"/>
      <p:bldP spid="7" grpId="1" animBg="1"/>
      <p:bldP spid="19" grpId="1"/>
      <p:bldP spid="9" grpId="0" bldLvl="0" animBg="1"/>
      <p:bldP spid="10" grpId="0" bldLvl="0" animBg="1"/>
      <p:bldP spid="28" grpId="0"/>
      <p:bldP spid="9" grpId="1" animBg="1"/>
      <p:bldP spid="10" grpId="1" animBg="1"/>
      <p:bldP spid="28" grpId="1"/>
      <p:bldP spid="11" grpId="0" bldLvl="0" animBg="1"/>
      <p:bldP spid="14" grpId="0" bldLvl="0" animBg="1"/>
      <p:bldP spid="29" grpId="0"/>
      <p:bldP spid="11" grpId="1" animBg="1"/>
      <p:bldP spid="14" grpId="1" animBg="1"/>
      <p:bldP spid="29" grpId="1"/>
      <p:bldP spid="13" grpId="0" bldLvl="0" animBg="1"/>
      <p:bldP spid="6" grpId="0"/>
      <p:bldP spid="5" grpId="0" bldLvl="0" animBg="1"/>
      <p:bldP spid="13" grpId="1" animBg="1"/>
      <p:bldP spid="6" grpId="1"/>
      <p:bldP spid="5" grpId="1" animBg="1"/>
      <p:bldP spid="15" grpId="0" bldLvl="0" animBg="1"/>
      <p:bldP spid="16" grpId="0" bldLvl="0" animBg="1"/>
      <p:bldP spid="30" grpId="0"/>
      <p:bldP spid="15" grpId="1" animBg="1"/>
      <p:bldP spid="16" grpId="1" animBg="1"/>
      <p:bldP spid="30" grpId="1"/>
      <p:bldP spid="2" grpId="0" bldLvl="0" animBg="1"/>
      <p:bldP spid="12" grpId="0" bldLvl="0" animBg="1"/>
      <p:bldP spid="2" grpId="1" animBg="1"/>
      <p:bldP spid="12" grpId="1" animBg="1"/>
      <p:bldP spid="17" grpId="0"/>
      <p:bldP spid="17" grpId="1"/>
      <p:bldP spid="22" grpId="0"/>
      <p:bldP spid="22" grpId="1"/>
      <p:bldP spid="18" grpId="0" bldLvl="0" animBg="1"/>
      <p:bldP spid="21" grpId="0" bldLvl="0" animBg="1"/>
      <p:bldP spid="20" grpId="0" bldLvl="0" animBg="1"/>
      <p:bldP spid="18" grpId="1" animBg="1"/>
      <p:bldP spid="21" grpId="1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58175" y="6337300"/>
            <a:ext cx="149225" cy="13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8188" y="3035300"/>
            <a:ext cx="6832600" cy="3441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椭圆 4"/>
          <p:cNvSpPr/>
          <p:nvPr/>
        </p:nvSpPr>
        <p:spPr>
          <a:xfrm>
            <a:off x="3805238" y="4297363"/>
            <a:ext cx="1260475" cy="460375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000" b="1" strike="noStrike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zh-CN" altLang="en-US" sz="2000" b="1" strike="noStrike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6450" y="5316538"/>
            <a:ext cx="1379538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b="1" noProof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表达与存储</a:t>
            </a:r>
            <a:endParaRPr lang="zh-CN" altLang="en-US" b="1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08450" y="5316538"/>
            <a:ext cx="655638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b="1" noProof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</a:t>
            </a:r>
            <a:endParaRPr lang="zh-CN" altLang="en-US" b="1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00663" y="5316538"/>
            <a:ext cx="70802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b="1" noProof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获取</a:t>
            </a:r>
            <a:endParaRPr lang="zh-CN" altLang="en-US" b="1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5" idx="3"/>
            <a:endCxn id="7" idx="0"/>
          </p:cNvCxnSpPr>
          <p:nvPr/>
        </p:nvCxnSpPr>
        <p:spPr>
          <a:xfrm flipH="1">
            <a:off x="2767013" y="4689475"/>
            <a:ext cx="1222375" cy="6270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4"/>
            <a:endCxn id="8" idx="0"/>
          </p:cNvCxnSpPr>
          <p:nvPr/>
        </p:nvCxnSpPr>
        <p:spPr>
          <a:xfrm>
            <a:off x="4435475" y="4757738"/>
            <a:ext cx="1588" cy="558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5"/>
            <a:endCxn id="9" idx="0"/>
          </p:cNvCxnSpPr>
          <p:nvPr/>
        </p:nvCxnSpPr>
        <p:spPr>
          <a:xfrm>
            <a:off x="4879975" y="4689475"/>
            <a:ext cx="774700" cy="6270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879583" y="4050665"/>
            <a:ext cx="4550410" cy="2426335"/>
          </a:xfrm>
          <a:prstGeom prst="ellipse">
            <a:avLst/>
          </a:prstGeom>
          <a:solidFill>
            <a:schemeClr val="accent3">
              <a:lumMod val="95000"/>
              <a:alpha val="38000"/>
            </a:schemeClr>
          </a:solidFill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000" b="1" strike="noStrike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endParaRPr lang="zh-CN" altLang="en-US" sz="2000" b="1" strike="noStrike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endParaRPr lang="zh-CN" altLang="en-US" sz="2000" b="1" strike="noStrike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endParaRPr lang="zh-CN" altLang="en-US" sz="2000" b="1" strike="noStrike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endParaRPr lang="zh-CN" altLang="en-US" sz="2000" b="1" strike="noStrike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endParaRPr lang="zh-CN" altLang="en-US" sz="2000" b="1" strike="noStrike" noProof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r>
              <a:rPr lang="zh-CN" altLang="en-US" sz="2000" b="1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模式识别</a:t>
            </a:r>
            <a:endParaRPr lang="zh-CN" altLang="en-US" sz="2000" b="1" strike="noStrike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398963" y="3870325"/>
            <a:ext cx="3171825" cy="1933575"/>
          </a:xfrm>
          <a:prstGeom prst="ellipse">
            <a:avLst/>
          </a:prstGeom>
          <a:solidFill>
            <a:schemeClr val="tx2">
              <a:lumMod val="40000"/>
              <a:lumOff val="60000"/>
              <a:alpha val="38000"/>
            </a:schemeClr>
          </a:solidFill>
          <a:ln w="28575" cmpd="sng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000" b="1" strike="noStrike" noProof="1">
                <a:ln w="22225">
                  <a:noFill/>
                  <a:prstDash val="solid"/>
                </a:ln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2000" b="1" strike="noStrike" noProof="1">
              <a:ln w="22225">
                <a:noFill/>
                <a:prstDash val="solid"/>
              </a:ln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19" name="文本框 15"/>
          <p:cNvSpPr txBox="1"/>
          <p:nvPr/>
        </p:nvSpPr>
        <p:spPr>
          <a:xfrm>
            <a:off x="334963" y="809625"/>
            <a:ext cx="8405812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人工智能（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Intelligence,AI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模式识别（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Recognition,PR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机器学习（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Learning,ML</a:t>
            </a: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09" name="文本框 3"/>
          <p:cNvSpPr txBox="1"/>
          <p:nvPr/>
        </p:nvSpPr>
        <p:spPr>
          <a:xfrm>
            <a:off x="3584575" y="3187700"/>
            <a:ext cx="14811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435475" y="4589463"/>
            <a:ext cx="1943100" cy="998538"/>
          </a:xfrm>
          <a:prstGeom prst="ellipse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28575" cmpd="sng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000" b="1" strike="noStrike" noProof="1">
                <a:ln w="22225">
                  <a:noFill/>
                  <a:prstDash val="solid"/>
                </a:ln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000" b="1" strike="noStrike" noProof="1">
              <a:ln w="22225">
                <a:noFill/>
                <a:prstDash val="solid"/>
              </a:ln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89613" y="4537075"/>
            <a:ext cx="1712913" cy="1000125"/>
          </a:xfrm>
          <a:prstGeom prst="ellipse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000" b="1" strike="noStrike" noProof="1">
                <a:ln w="22225">
                  <a:noFill/>
                  <a:prstDash val="solid"/>
                </a:ln>
                <a:solidFill>
                  <a:srgbClr val="6600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zh-CN" altLang="en-US" sz="2000" b="1" strike="noStrike" noProof="1">
              <a:ln w="22225">
                <a:noFill/>
                <a:prstDash val="solid"/>
              </a:ln>
              <a:solidFill>
                <a:srgbClr val="6600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9" grpId="0"/>
      <p:bldP spid="72719" grpId="1"/>
      <p:bldP spid="3" grpId="0" bldLvl="0" animBg="1"/>
      <p:bldP spid="3" grpId="1" animBg="1"/>
      <p:bldP spid="5" grpId="0" animBg="1"/>
      <p:bldP spid="7" grpId="0" animBg="1"/>
      <p:bldP spid="8" grpId="0" animBg="1"/>
      <p:bldP spid="9" grpId="0" animBg="1"/>
      <p:bldP spid="5" grpId="1" animBg="1"/>
      <p:bldP spid="7" grpId="1" animBg="1"/>
      <p:bldP spid="8" grpId="1" animBg="1"/>
      <p:bldP spid="9" grpId="1" animBg="1"/>
      <p:bldP spid="14" grpId="0" animBg="1"/>
      <p:bldP spid="14" grpId="1" animBg="1"/>
      <p:bldP spid="15" grpId="0" animBg="1"/>
      <p:bldP spid="15" grpId="1" animBg="1"/>
      <p:bldP spid="72709" grpId="0"/>
      <p:bldP spid="72709" grpId="1"/>
      <p:bldP spid="2" grpId="0" animBg="1"/>
      <p:bldP spid="2" grpId="1" animBg="1"/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644525" y="2143125"/>
            <a:ext cx="7969250" cy="1911350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机器学习是什么不重要，明确作为机器学习系统设计者的我们，需要学什么、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做什么，才重要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6413" y="958848"/>
            <a:ext cx="8091165" cy="4399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什么是机器学习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机器学习基本流程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机器学习的研究目标和研究内容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机器学习理论与方法简介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机器学习系统的应用与研究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3" y="958848"/>
            <a:ext cx="8091165" cy="5507968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>
            <a:spAutoFit/>
          </a:bodyPr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zh-CN" altLang="en-US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r>
              <a:rPr kumimoji="0" lang="zh-CN" altLang="en-US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机器学习基本流程</a:t>
            </a: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0315" y="577469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附：机器学习发展简史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2" grpId="0"/>
      <p:bldP spid="5" grpId="1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314" name="文本框 1"/>
          <p:cNvSpPr txBox="1"/>
          <p:nvPr/>
        </p:nvSpPr>
        <p:spPr>
          <a:xfrm>
            <a:off x="681988" y="958848"/>
            <a:ext cx="8091165" cy="4399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什么是机器学习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机器学习基本流程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机器学习的研究目标和研究内容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 机器学习理论与方法简介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机器学习系统的应用与研究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5782944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附：机器学习发展简史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400050" y="1516063"/>
            <a:ext cx="7156450" cy="646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）获取样本数据</a:t>
            </a:r>
            <a:endParaRPr kumimoji="0" lang="zh-CN" altLang="en-US" sz="2400" b="1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00050" y="2162175"/>
            <a:ext cx="8345488" cy="11985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）数据预处理：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数据清洗和规范化；特征学习</a:t>
            </a:r>
            <a:r>
              <a:rPr kumimoji="0" lang="en-US" altLang="zh-CN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工程；训练 </a:t>
            </a:r>
            <a:endParaRPr kumimoji="0" lang="zh-CN" altLang="en-US" sz="2400" b="1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                     集与测试集的划分</a:t>
            </a:r>
            <a:endParaRPr kumimoji="0" lang="zh-CN" altLang="en-US" sz="2400" b="1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00050" y="5461000"/>
            <a:ext cx="69262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）学习效果评价：利用评价函数进行评估</a:t>
            </a:r>
            <a:endParaRPr kumimoji="0" lang="zh-CN" altLang="en-US" sz="2400" b="1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400050" y="3360738"/>
            <a:ext cx="74104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en-US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）选择或设计决策模型</a:t>
            </a:r>
            <a:endParaRPr kumimoji="0" lang="zh-CN" altLang="en-US" sz="2400" b="1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00050" y="4005263"/>
            <a:ext cx="5715000" cy="646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kumimoji="0" lang="zh-CN" altLang="en-US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）设定目标函数</a:t>
            </a:r>
            <a:endParaRPr kumimoji="0" lang="zh-CN" altLang="en-US" sz="2400" b="1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的基本流程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968058" y="627049"/>
            <a:ext cx="6750050" cy="8299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3200" b="1" u="sng" kern="1200" cap="none" spc="0" normalizeH="0" baseline="0" noProof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针对任务或问题</a:t>
            </a:r>
            <a:endParaRPr kumimoji="0" lang="zh-CN" altLang="en-US" sz="3200" b="1" u="sng" kern="1200" cap="none" spc="0" normalizeH="0" baseline="0" noProof="1"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0050" y="4862513"/>
            <a:ext cx="2503488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</a:t>
            </a:r>
            <a:r>
              <a:rPr lang="zh-CN" altLang="en-US" sz="24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）构造学习算法</a:t>
            </a:r>
            <a:endParaRPr kumimoji="0" lang="zh-CN" altLang="en-US" sz="2400" b="1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400050" y="6105525"/>
            <a:ext cx="69262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</a:t>
            </a:r>
            <a:r>
              <a:rPr kumimoji="0" lang="zh-CN" altLang="en-US" sz="2400" b="1" kern="1200" cap="none" spc="0" normalizeH="0" baseline="0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）应用决策模型解决问题</a:t>
            </a:r>
            <a:endParaRPr kumimoji="0" lang="zh-CN" altLang="en-US" sz="2400" b="1" kern="1200" cap="none" spc="0" normalizeH="0" baseline="0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4359275" y="3657600"/>
            <a:ext cx="425450" cy="1506538"/>
          </a:xfrm>
          <a:prstGeom prst="rightBrac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4992688" y="4211638"/>
            <a:ext cx="26654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lang="zh-CN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1" grpId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15125" y="5205413"/>
            <a:ext cx="382588" cy="3667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Y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195263" y="2339975"/>
            <a:ext cx="620713" cy="190500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样本数据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 rot="16200000">
            <a:off x="2557463" y="2209800"/>
            <a:ext cx="403225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下箭头 7"/>
          <p:cNvSpPr/>
          <p:nvPr/>
        </p:nvSpPr>
        <p:spPr>
          <a:xfrm rot="16200000">
            <a:off x="2568575" y="4060825"/>
            <a:ext cx="403225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3014663" y="1709738"/>
            <a:ext cx="544513" cy="1577975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训练数据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3036888" y="3581400"/>
            <a:ext cx="501650" cy="1611313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测试数据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3668713" y="771525"/>
            <a:ext cx="3384550" cy="60960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根据任务选择决策模型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1284288" y="1763713"/>
            <a:ext cx="1196975" cy="32321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数据预处理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" name="流程图: 过程 14"/>
          <p:cNvSpPr/>
          <p:nvPr/>
        </p:nvSpPr>
        <p:spPr>
          <a:xfrm>
            <a:off x="4103688" y="1568450"/>
            <a:ext cx="490538" cy="1925638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③学习算法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5148263" y="2492375"/>
            <a:ext cx="501650" cy="2525713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②决策模型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下箭头 16"/>
          <p:cNvSpPr/>
          <p:nvPr/>
        </p:nvSpPr>
        <p:spPr>
          <a:xfrm rot="16200000">
            <a:off x="870744" y="3069431"/>
            <a:ext cx="403225" cy="49053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下箭头 17"/>
          <p:cNvSpPr/>
          <p:nvPr/>
        </p:nvSpPr>
        <p:spPr>
          <a:xfrm rot="16200000">
            <a:off x="3635375" y="2220913"/>
            <a:ext cx="403225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下箭头 18"/>
          <p:cNvSpPr/>
          <p:nvPr/>
        </p:nvSpPr>
        <p:spPr>
          <a:xfrm rot="16200000">
            <a:off x="4671219" y="2623344"/>
            <a:ext cx="401638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下箭头 19"/>
          <p:cNvSpPr/>
          <p:nvPr/>
        </p:nvSpPr>
        <p:spPr>
          <a:xfrm rot="16200000">
            <a:off x="4147344" y="3526631"/>
            <a:ext cx="403225" cy="157956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流程图: 过程 20"/>
          <p:cNvSpPr/>
          <p:nvPr/>
        </p:nvSpPr>
        <p:spPr>
          <a:xfrm>
            <a:off x="6194425" y="2547938"/>
            <a:ext cx="500063" cy="2382838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④性能评价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流程图: 决策 21"/>
          <p:cNvSpPr/>
          <p:nvPr/>
        </p:nvSpPr>
        <p:spPr>
          <a:xfrm>
            <a:off x="7205663" y="2481263"/>
            <a:ext cx="936625" cy="2395538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性能满意？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下箭头 22"/>
          <p:cNvSpPr/>
          <p:nvPr/>
        </p:nvSpPr>
        <p:spPr>
          <a:xfrm rot="16200000">
            <a:off x="5715000" y="3451225"/>
            <a:ext cx="403225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770688" y="3451225"/>
            <a:ext cx="403225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5" name="直角上箭头 24"/>
          <p:cNvSpPr/>
          <p:nvPr/>
        </p:nvSpPr>
        <p:spPr>
          <a:xfrm rot="16200000">
            <a:off x="6620669" y="1423194"/>
            <a:ext cx="1485900" cy="620713"/>
          </a:xfrm>
          <a:prstGeom prst="bentUpArrow">
            <a:avLst>
              <a:gd name="adj1" fmla="val 9186"/>
              <a:gd name="adj2" fmla="val 13098"/>
              <a:gd name="adj3" fmla="val 2981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6" name="直角上箭头 25"/>
          <p:cNvSpPr/>
          <p:nvPr/>
        </p:nvSpPr>
        <p:spPr>
          <a:xfrm rot="16200000">
            <a:off x="5799931" y="580231"/>
            <a:ext cx="706438" cy="3095625"/>
          </a:xfrm>
          <a:prstGeom prst="bentUpArrow">
            <a:avLst>
              <a:gd name="adj1" fmla="val 9186"/>
              <a:gd name="adj2" fmla="val 13098"/>
              <a:gd name="adj3" fmla="val 2981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7" name="直角上箭头 26"/>
          <p:cNvSpPr/>
          <p:nvPr/>
        </p:nvSpPr>
        <p:spPr>
          <a:xfrm rot="5400000" flipV="1">
            <a:off x="6172200" y="4289425"/>
            <a:ext cx="914400" cy="2155825"/>
          </a:xfrm>
          <a:prstGeom prst="bentUpArrow">
            <a:avLst>
              <a:gd name="adj1" fmla="val 9186"/>
              <a:gd name="adj2" fmla="val 13098"/>
              <a:gd name="adj3" fmla="val 2981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8" name="流程图: 过程 27"/>
          <p:cNvSpPr/>
          <p:nvPr/>
        </p:nvSpPr>
        <p:spPr>
          <a:xfrm>
            <a:off x="271463" y="4856163"/>
            <a:ext cx="501650" cy="1611313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应用数据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9" name="下箭头 28"/>
          <p:cNvSpPr/>
          <p:nvPr/>
        </p:nvSpPr>
        <p:spPr>
          <a:xfrm rot="16200000">
            <a:off x="1082675" y="5221288"/>
            <a:ext cx="239713" cy="88106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2489" name="TextBox 29"/>
          <p:cNvSpPr txBox="1"/>
          <p:nvPr/>
        </p:nvSpPr>
        <p:spPr>
          <a:xfrm>
            <a:off x="1436688" y="5356225"/>
            <a:ext cx="773112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⊕</a:t>
            </a:r>
            <a:endParaRPr lang="zh-CN" altLang="en-US" sz="32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1730375" y="4986338"/>
            <a:ext cx="217488" cy="52228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3" name="下箭头 32"/>
          <p:cNvSpPr/>
          <p:nvPr/>
        </p:nvSpPr>
        <p:spPr>
          <a:xfrm rot="16200000">
            <a:off x="3478213" y="4087813"/>
            <a:ext cx="271463" cy="322103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2492" name="TextBox 33"/>
          <p:cNvSpPr txBox="1"/>
          <p:nvPr/>
        </p:nvSpPr>
        <p:spPr>
          <a:xfrm>
            <a:off x="5018088" y="5367338"/>
            <a:ext cx="773112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⊕</a:t>
            </a:r>
            <a:endParaRPr lang="zh-CN" altLang="en-US" sz="32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5257800" y="5029200"/>
            <a:ext cx="250825" cy="533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04150" y="1865313"/>
            <a:ext cx="382588" cy="3667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N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5268913" y="1382713"/>
            <a:ext cx="260350" cy="109855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7" name="流程图: 过程 36"/>
          <p:cNvSpPr/>
          <p:nvPr/>
        </p:nvSpPr>
        <p:spPr>
          <a:xfrm>
            <a:off x="4451350" y="6096000"/>
            <a:ext cx="1916113" cy="60960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⑤问题得解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5268913" y="5834063"/>
            <a:ext cx="239713" cy="26193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0" y="708025"/>
            <a:ext cx="8904288" cy="4516438"/>
          </a:xfrm>
          <a:prstGeom prst="roundRect">
            <a:avLst/>
          </a:prstGeom>
          <a:noFill/>
          <a:ln w="38100">
            <a:solidFill>
              <a:srgbClr val="FB7E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0" y="4670425"/>
            <a:ext cx="9056688" cy="2187575"/>
          </a:xfrm>
          <a:prstGeom prst="roundRect">
            <a:avLst/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七角星 41"/>
          <p:cNvSpPr/>
          <p:nvPr/>
        </p:nvSpPr>
        <p:spPr>
          <a:xfrm>
            <a:off x="0" y="696913"/>
            <a:ext cx="1154113" cy="979488"/>
          </a:xfrm>
          <a:prstGeom prst="star7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B7E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B7E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七角星 42"/>
          <p:cNvSpPr/>
          <p:nvPr/>
        </p:nvSpPr>
        <p:spPr>
          <a:xfrm>
            <a:off x="7380288" y="5878513"/>
            <a:ext cx="1241425" cy="979488"/>
          </a:xfrm>
          <a:prstGeom prst="star7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的基本流程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横卷形 8"/>
          <p:cNvSpPr/>
          <p:nvPr/>
        </p:nvSpPr>
        <p:spPr>
          <a:xfrm>
            <a:off x="704850" y="660400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一个简单的机器学习实例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1375" y="1614796"/>
            <a:ext cx="3040361" cy="3987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分类判别函数</a:t>
            </a:r>
            <a:endParaRPr lang="zh-CN" altLang="en-US" sz="2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1375" y="2714625"/>
            <a:ext cx="3688062" cy="3987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决策模型：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逻辑回归函数</a:t>
            </a:r>
            <a:endParaRPr lang="zh-CN" altLang="en-US" sz="2000" b="1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752" name="矩形 6"/>
          <p:cNvSpPr/>
          <p:nvPr/>
        </p:nvSpPr>
        <p:spPr>
          <a:xfrm>
            <a:off x="501650" y="3182938"/>
            <a:ext cx="480218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对于输入变量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，输出变量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y=1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的概率为：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53" name="Picture 1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5588" y="3113088"/>
            <a:ext cx="2362200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下箭头 24"/>
          <p:cNvSpPr/>
          <p:nvPr/>
        </p:nvSpPr>
        <p:spPr>
          <a:xfrm>
            <a:off x="3378200" y="3651250"/>
            <a:ext cx="212725" cy="39211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6" name="矩形 6"/>
          <p:cNvSpPr/>
          <p:nvPr/>
        </p:nvSpPr>
        <p:spPr>
          <a:xfrm>
            <a:off x="334963" y="4043363"/>
            <a:ext cx="8170863" cy="1014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l" fontAlgn="base">
              <a:lnSpc>
                <a:spcPct val="150000"/>
              </a:lnSpc>
            </a:pPr>
            <a:r>
              <a:rPr lang="zh-CN" altLang="en-US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机器学习：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lang="zh-CN" altLang="en-US" sz="2000" b="1" strike="noStrike" noProof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样本数据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为材料，以</a:t>
            </a:r>
            <a:r>
              <a:rPr lang="zh-CN" altLang="en-US" sz="2000" b="1" strike="noStrike" noProof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</a:t>
            </a:r>
            <a:r>
              <a:rPr lang="zh-CN" altLang="en-US" sz="2000" b="1" strike="noStrike" noProof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为手段，获得能够正确分类的分界线，即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W*={w</a:t>
            </a:r>
            <a:r>
              <a:rPr lang="en-US" altLang="zh-CN" sz="2000" b="1" strike="noStrike" baseline="-25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,w</a:t>
            </a:r>
            <a:r>
              <a:rPr lang="en-US" altLang="zh-CN" sz="2000" b="1" strike="noStrike" baseline="-25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,w</a:t>
            </a:r>
            <a:r>
              <a:rPr lang="en-US" altLang="zh-CN" sz="2000" b="1" strike="noStrike" baseline="-25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lang="en-US" altLang="zh-CN" sz="20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}</a:t>
            </a:r>
            <a:endParaRPr lang="en-US" altLang="zh-CN" sz="2000" b="1" strike="noStrike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的基本流程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2167881"/>
            <a:ext cx="4121785" cy="3987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数据预处理：</a:t>
            </a:r>
            <a:r>
              <a:rPr lang="zh-CN" altLang="en-US" sz="20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"/>
              </a:rPr>
              <a:t>特征选择</a:t>
            </a:r>
            <a:endParaRPr lang="zh-CN" altLang="en-US" sz="2000" b="1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25" y="5377806"/>
            <a:ext cx="1804670" cy="3987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目标函数：</a:t>
            </a:r>
            <a:endParaRPr lang="zh-CN" altLang="en-US" sz="2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25" y="6069321"/>
            <a:ext cx="1864360" cy="3987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学习算法：</a:t>
            </a:r>
            <a:endParaRPr lang="zh-CN" altLang="en-US" sz="20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8692" name="Picture 2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81275" y="5245100"/>
            <a:ext cx="6370638" cy="663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48142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3025" y="5919788"/>
            <a:ext cx="3917950" cy="696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右箭头 6"/>
          <p:cNvSpPr/>
          <p:nvPr/>
        </p:nvSpPr>
        <p:spPr>
          <a:xfrm rot="10800000">
            <a:off x="6623050" y="5908675"/>
            <a:ext cx="587375" cy="544513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61860" y="6054081"/>
            <a:ext cx="1741805" cy="398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梯度下降算法</a:t>
            </a:r>
            <a:endParaRPr lang="zh-CN" altLang="en-US" sz="200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" grpId="0"/>
      <p:bldP spid="3" grpId="1"/>
      <p:bldP spid="14" grpId="0"/>
      <p:bldP spid="31752" grpId="0"/>
      <p:bldP spid="14" grpId="1"/>
      <p:bldP spid="31752" grpId="1"/>
      <p:bldP spid="25" grpId="0" animBg="1"/>
      <p:bldP spid="26" grpId="0" animBg="1"/>
      <p:bldP spid="25" grpId="1" animBg="1"/>
      <p:bldP spid="26" grpId="1" animBg="1"/>
      <p:bldP spid="7" grpId="0" animBg="1"/>
      <p:bldP spid="10" grpId="0" animBg="1"/>
      <p:bldP spid="7" grpId="1" animBg="1"/>
      <p:bldP spid="10" grpId="1" animBg="1"/>
      <p:bldP spid="4" grpId="0"/>
      <p:bldP spid="4" grpId="1"/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6562" name="文本框 3"/>
          <p:cNvSpPr txBox="1"/>
          <p:nvPr/>
        </p:nvSpPr>
        <p:spPr>
          <a:xfrm>
            <a:off x="1824038" y="700088"/>
            <a:ext cx="50371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利用数据可视化进行特征选择</a:t>
            </a:r>
            <a:endParaRPr lang="zh-CN" altLang="en-US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的基本流程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0180" name="图片 2" descr="fig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1227138"/>
            <a:ext cx="2903537" cy="2439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1" name="图片 3" descr="fi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8" y="1249363"/>
            <a:ext cx="2973387" cy="2509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图片 4" descr="fi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3" y="4143375"/>
            <a:ext cx="2808287" cy="2357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3" name="图片 5" descr="fig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75" y="1227138"/>
            <a:ext cx="3000375" cy="2532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4" name="图片 6" descr="fig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825" y="4143375"/>
            <a:ext cx="2932113" cy="246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5" name="图片 7" descr="fig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13" y="4143375"/>
            <a:ext cx="2967037" cy="250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943725" y="1789113"/>
            <a:ext cx="1108075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6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6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5" descr="fig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75" y="1104900"/>
            <a:ext cx="6264275" cy="5284788"/>
          </a:xfrm>
          <a:prstGeom prst="rect">
            <a:avLst/>
          </a:prstGeom>
          <a:solidFill>
            <a:srgbClr val="DCE6F2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2603" y="958848"/>
            <a:ext cx="8091165" cy="4399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什么是机器学习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机器学习基本流程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>
                <a:srgbClr val="0772C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机器学习的研究目标和研究内容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机器学习理论与方法简介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机器学习系统的应用与研究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602" y="879473"/>
            <a:ext cx="8091163" cy="5507980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>
            <a:spAutoFit/>
          </a:bodyPr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zh-CN" altLang="en-US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r>
              <a:rPr kumimoji="0" lang="zh-CN" altLang="en-US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机器学习的研究目标和研究内容</a:t>
            </a: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4605" y="577469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附：机器学习发展简史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0"/>
      <p:bldP spid="5" grpId="0"/>
      <p:bldP spid="2" grpId="1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643255" y="2376794"/>
            <a:ext cx="7970520" cy="138367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针对各个应用领域，获取高效机器学习系统，以优异的性能完成问题求解。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机器学习的研究目标和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内容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871538" y="804863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机器学习的研究目标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871538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机器学习的研究目标和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内容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871538" y="804863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机器学习的基本研究内容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447675" y="1754188"/>
            <a:ext cx="7156450" cy="646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）如何有效获取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样本数据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447675" y="2400300"/>
            <a:ext cx="8345488" cy="11985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）如何进行数据清洗和规范化；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特征学习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；训练集与测</a:t>
            </a:r>
            <a:endParaRPr kumimoji="0" lang="zh-CN" altLang="en-US" sz="2400" b="1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  试集的划分</a:t>
            </a:r>
            <a:endParaRPr kumimoji="0" lang="zh-CN" altLang="en-US" sz="2400" b="1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5699125"/>
            <a:ext cx="69262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）如何构造</a:t>
            </a:r>
            <a:r>
              <a:rPr lang="zh-CN" altLang="en-US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评价函数</a:t>
            </a:r>
            <a:r>
              <a:rPr lang="zh-CN" altLang="en-US" sz="24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以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评估</a:t>
            </a:r>
            <a:r>
              <a:rPr lang="zh-CN" altLang="en-US" sz="24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学习效果</a:t>
            </a:r>
            <a:endParaRPr kumimoji="0" lang="zh-CN" altLang="en-US" sz="2400" b="1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447675" y="3598863"/>
            <a:ext cx="74104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）如何选择或设计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决策模型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447675" y="4243388"/>
            <a:ext cx="5715000" cy="646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4</a:t>
            </a:r>
            <a:r>
              <a:rPr kumimoji="0" lang="zh-CN" altLang="en-US" sz="2400" b="1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）如何设定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目标函数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7675" y="5100638"/>
            <a:ext cx="3113088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</a:t>
            </a:r>
            <a:r>
              <a:rPr lang="zh-CN" altLang="en-US" sz="24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）如何构造</a:t>
            </a:r>
            <a:r>
              <a:rPr lang="zh-CN" altLang="en-US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学习算法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267325" y="4352925"/>
            <a:ext cx="7842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0668" name="文本框 6"/>
          <p:cNvSpPr txBox="1"/>
          <p:nvPr/>
        </p:nvSpPr>
        <p:spPr>
          <a:xfrm>
            <a:off x="6051550" y="3335338"/>
            <a:ext cx="2609850" cy="2860675"/>
          </a:xfrm>
          <a:prstGeom prst="rect">
            <a:avLst/>
          </a:prstGeom>
          <a:solidFill>
            <a:srgbClr val="DCE6F2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相关领域：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概率论、统计学、信息论、数学分析、最优化理论、人工智能、模式识别、神经网络、逻辑学、生命科学等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  <p:bldP spid="31746" grpId="1"/>
      <p:bldP spid="5" grpId="0"/>
      <p:bldP spid="5" grpId="1"/>
      <p:bldP spid="3" grpId="0"/>
      <p:bldP spid="3" grpId="1"/>
      <p:bldP spid="4" grpId="0"/>
      <p:bldP spid="4" grpId="1"/>
      <p:bldP spid="14" grpId="0"/>
      <p:bldP spid="14" grpId="1"/>
      <p:bldP spid="2" grpId="0"/>
      <p:bldP spid="2" grpId="1"/>
      <p:bldP spid="6" grpId="0" animBg="1"/>
      <p:bldP spid="70668" grpId="0" animBg="1"/>
      <p:bldP spid="6" grpId="1" animBg="1"/>
      <p:bldP spid="7066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270780" y="1917326"/>
            <a:ext cx="8230941" cy="28623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特征</a:t>
            </a:r>
            <a:r>
              <a:rPr kumimoji="0" lang="en-US" altLang="zh-CN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属性：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特征是一个客体或一组客体特性的抽象结果。特征是用来描述概念的。任一客体或一组客体都具有众多特性，人们根据客体所共有的特性抽象出某一概念，该概念便成为了特征。</a:t>
            </a:r>
            <a:endParaRPr kumimoji="0" lang="en-US" altLang="zh-CN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algn="r" defTabSz="914400">
              <a:lnSpc>
                <a:spcPct val="150000"/>
              </a:lnSpc>
              <a:buClrTx/>
              <a:buSzTx/>
              <a:defRPr/>
            </a:pPr>
            <a:r>
              <a:rPr kumimoji="0" lang="en-US" altLang="zh-CN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百度百科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871538" y="804863"/>
            <a:ext cx="7304088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几个基本概念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346979" y="4856445"/>
            <a:ext cx="8230941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任务：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分类、聚类、回归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样本：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样本集、训练样本、测试样本、目标变量</a:t>
            </a:r>
            <a:r>
              <a:rPr kumimoji="0" lang="en-US" altLang="zh-CN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标签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871538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机器学习的研究目标和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内容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1285875" y="869950"/>
            <a:ext cx="6302375" cy="2243138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决策模型和学习算法是密切相关的，往往统一为学习算法的选择。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横卷形 5"/>
          <p:cNvSpPr/>
          <p:nvPr/>
        </p:nvSpPr>
        <p:spPr>
          <a:xfrm>
            <a:off x="1308100" y="3265488"/>
            <a:ext cx="6302375" cy="2243138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机器学习任务通常包含两个过程：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871538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机器学习的研究目标和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内容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2603" y="958848"/>
            <a:ext cx="8091165" cy="4399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什么是机器学习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机器学习基本流程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机器学习的研究目标和研究内容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机器学习理论与方法简介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机器学习系统的应用与研究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412" y="879473"/>
            <a:ext cx="8091157" cy="5507983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>
            <a:spAutoFit/>
          </a:bodyPr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zh-CN" altLang="en-US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r>
              <a:rPr kumimoji="0" lang="zh-CN" altLang="en-US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机器学习理论与方法简介</a:t>
            </a: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4605" y="577469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附：机器学习发展简史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0"/>
      <p:bldP spid="5" grpId="0"/>
      <p:bldP spid="2" grpId="1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2603" y="958848"/>
            <a:ext cx="8091165" cy="4399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marR="0" indent="-457200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什么是机器学习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机器学习基本流程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机器学习的研究目标和研究内容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机器学习理论与方法简介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机器学习系统的应用与研究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602" y="958848"/>
            <a:ext cx="8091163" cy="5507968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>
            <a:spAutoFit/>
          </a:bodyPr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zh-CN" altLang="en-US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r>
              <a:rPr kumimoji="0" lang="zh-CN" altLang="en-US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什么是机器学习 </a:t>
            </a:r>
            <a:r>
              <a:rPr kumimoji="0" lang="en-US" altLang="zh-CN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?</a:t>
            </a: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4605" y="577469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附：机器学习发展简史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0"/>
      <p:bldP spid="5" grpId="0"/>
      <p:bldP spid="2" grpId="1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2014855" y="1414769"/>
            <a:ext cx="4478020" cy="2306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分类（</a:t>
            </a:r>
            <a:r>
              <a:rPr kumimoji="0" lang="en-US" altLang="zh-CN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classification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聚类（</a:t>
            </a:r>
            <a:r>
              <a:rPr lang="en-US" altLang="zh-CN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clustering</a:t>
            </a:r>
            <a:r>
              <a:rPr lang="zh-CN" altLang="en-US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</a:t>
            </a:r>
            <a:endParaRPr lang="zh-CN" altLang="en-US" sz="2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回归（</a:t>
            </a:r>
            <a:r>
              <a:rPr kumimoji="0" lang="en-US" altLang="zh-CN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regression</a:t>
            </a: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1901825" y="728663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机器学习的任务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横卷形 1"/>
          <p:cNvSpPr/>
          <p:nvPr/>
        </p:nvSpPr>
        <p:spPr>
          <a:xfrm>
            <a:off x="1901825" y="3168650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决策模型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394335" y="4094470"/>
            <a:ext cx="8666461" cy="23996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函数模型：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线性回归、分段线性函数、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sigmoid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函数、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Gaussian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函数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...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概率模型：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sigmoid函数、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Gaussian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函数、Bernoulli函数、Multinomial函数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其它模型：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决策树、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KNN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K-Means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、集成学习等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神经网络模型：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BP网、hopfield网、</a:t>
            </a:r>
            <a:r>
              <a:rPr lang="zh-CN" alt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CNN、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DNN、DBN、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RNN...</a:t>
            </a:r>
            <a:endParaRPr kumimoji="0" lang="en-US" altLang="zh-CN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5805488" y="1766888"/>
            <a:ext cx="212725" cy="62388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文本框 4"/>
          <p:cNvSpPr txBox="1"/>
          <p:nvPr/>
        </p:nvSpPr>
        <p:spPr>
          <a:xfrm>
            <a:off x="5805488" y="1847850"/>
            <a:ext cx="19573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模式识别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8" grpId="0"/>
      <p:bldP spid="8" grpId="1"/>
      <p:bldP spid="2" grpId="0" bldLvl="0" animBg="1"/>
      <p:bldP spid="2" grpId="1" animBg="1"/>
      <p:bldP spid="3" grpId="0"/>
      <p:bldP spid="3" grpId="1"/>
      <p:bldP spid="4" grpId="0" animBg="1"/>
      <p:bldP spid="5" grpId="0"/>
      <p:bldP spid="4" grpId="1" animBg="1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17500" y="1585594"/>
            <a:ext cx="6010910" cy="13220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最大似然函数：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误差平方和：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1901825" y="728663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横卷形 1"/>
          <p:cNvSpPr/>
          <p:nvPr/>
        </p:nvSpPr>
        <p:spPr>
          <a:xfrm>
            <a:off x="2003425" y="3230563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学习算法基础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317500" y="4059546"/>
            <a:ext cx="8666461" cy="23996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marR="0" indent="-457200" defTabSz="914400">
              <a:lnSpc>
                <a:spcPct val="2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梯度下降算法：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2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牛顿公式：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25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其它学习算法：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遗传算法、强化学习、迁移学习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...</a:t>
            </a:r>
            <a:endParaRPr kumimoji="0" lang="en-US" altLang="zh-CN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4" name="Picture 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9550" y="1585913"/>
            <a:ext cx="5883275" cy="7715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075" name="Object 6"/>
          <p:cNvGraphicFramePr>
            <a:graphicFrameLocks noChangeAspect="1"/>
          </p:cNvGraphicFramePr>
          <p:nvPr/>
        </p:nvGraphicFramePr>
        <p:xfrm>
          <a:off x="2544763" y="2300288"/>
          <a:ext cx="294481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37490400" imgH="10363200" progId="Equation.DSMT4">
                  <p:embed/>
                </p:oleObj>
              </mc:Choice>
              <mc:Fallback>
                <p:oleObj name="" r:id="rId2" imgW="37490400" imgH="10363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4763" y="2300288"/>
                        <a:ext cx="2944812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54600" y="1787525"/>
          <a:ext cx="35782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762000" imgH="203200" progId="Equation.KSEE3">
                  <p:embed/>
                </p:oleObj>
              </mc:Choice>
              <mc:Fallback>
                <p:oleObj name="" r:id="rId4" imgW="762000" imgH="2032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4600" y="1787525"/>
                        <a:ext cx="3578225" cy="368300"/>
                      </a:xfrm>
                      <a:prstGeom prst="rect">
                        <a:avLst/>
                      </a:prstGeom>
                      <a:solidFill>
                        <a:srgbClr val="DCE6F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64025" y="2501900"/>
          <a:ext cx="61436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6" imgW="584200" imgH="203200" progId="Equation.KSEE3">
                  <p:embed/>
                </p:oleObj>
              </mc:Choice>
              <mc:Fallback>
                <p:oleObj name="" r:id="rId6" imgW="584200" imgH="203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4025" y="2501900"/>
                        <a:ext cx="614363" cy="328613"/>
                      </a:xfrm>
                      <a:prstGeom prst="rect">
                        <a:avLst/>
                      </a:prstGeom>
                      <a:solidFill>
                        <a:srgbClr val="DCE6F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80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588" y="5103813"/>
            <a:ext cx="2168525" cy="792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5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988" y="4238625"/>
            <a:ext cx="2984500" cy="865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椭圆 6"/>
          <p:cNvSpPr/>
          <p:nvPr/>
        </p:nvSpPr>
        <p:spPr>
          <a:xfrm>
            <a:off x="4978400" y="4252913"/>
            <a:ext cx="700088" cy="850900"/>
          </a:xfrm>
          <a:prstGeom prst="ellipse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圆角矩形标注 8"/>
          <p:cNvSpPr/>
          <p:nvPr/>
        </p:nvSpPr>
        <p:spPr>
          <a:xfrm>
            <a:off x="6759575" y="4238625"/>
            <a:ext cx="1303338" cy="546100"/>
          </a:xfrm>
          <a:prstGeom prst="wedgeRoundRectCallout">
            <a:avLst>
              <a:gd name="adj1" fmla="val -127983"/>
              <a:gd name="adj2" fmla="val 23457"/>
              <a:gd name="adj3" fmla="val 16667"/>
            </a:avLst>
          </a:prstGeom>
          <a:noFill/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000" b="1" strike="noStrike" noProof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  <a:endParaRPr lang="zh-CN" altLang="en-US" sz="2000" b="1" strike="noStrike" noProof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8" grpId="0"/>
      <p:bldP spid="8" grpId="1"/>
      <p:bldP spid="2" grpId="0" bldLvl="0" animBg="1"/>
      <p:bldP spid="2" grpId="1" animBg="1"/>
      <p:bldP spid="3" grpId="0"/>
      <p:bldP spid="3" grpId="1"/>
      <p:bldP spid="7" grpId="0" animBg="1"/>
      <p:bldP spid="9" grpId="0" animBg="1"/>
      <p:bldP spid="7" grpId="1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17500" y="1585594"/>
            <a:ext cx="66490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特征选择：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过滤式、嵌入式、遗传算法等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特征抽取：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PCA、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SVD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、ICA等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1901825" y="728663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特征学习算法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横卷形 1"/>
          <p:cNvSpPr/>
          <p:nvPr/>
        </p:nvSpPr>
        <p:spPr>
          <a:xfrm>
            <a:off x="1901825" y="3222625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学习性能评价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300347" y="3923013"/>
            <a:ext cx="8666487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样本集的划分：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训练集（80%）、测试集（20%）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性能评价：</a:t>
            </a:r>
            <a:endParaRPr kumimoji="0" lang="en-US" altLang="zh-CN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959475" y="2390775"/>
            <a:ext cx="800100" cy="2381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文本框 8"/>
          <p:cNvSpPr txBox="1"/>
          <p:nvPr/>
        </p:nvSpPr>
        <p:spPr>
          <a:xfrm>
            <a:off x="6838950" y="227901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深度学习</a:t>
            </a:r>
            <a:endParaRPr lang="zh-CN" altLang="en-US" sz="2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2382838" y="4835525"/>
          <a:ext cx="294481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7490400" imgH="10363200" progId="Equation.DSMT4">
                  <p:embed/>
                </p:oleObj>
              </mc:Choice>
              <mc:Fallback>
                <p:oleObj name="" r:id="rId1" imgW="37490400" imgH="10363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2838" y="4835525"/>
                        <a:ext cx="2944812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21150" y="5038725"/>
          <a:ext cx="61436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584200" imgH="203200" progId="Equation.KSEE3">
                  <p:embed/>
                </p:oleObj>
              </mc:Choice>
              <mc:Fallback>
                <p:oleObj name="" r:id="rId3" imgW="584200" imgH="2032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150" y="5038725"/>
                        <a:ext cx="614363" cy="328613"/>
                      </a:xfrm>
                      <a:prstGeom prst="rect">
                        <a:avLst/>
                      </a:prstGeom>
                      <a:solidFill>
                        <a:srgbClr val="DCE6F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844024" y="4972685"/>
            <a:ext cx="18249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交叉验证</a:t>
            </a:r>
            <a:r>
              <a:rPr lang="en-US" altLang="zh-CN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CV</a:t>
            </a:r>
            <a:endParaRPr lang="en-US" altLang="zh-CN" sz="2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043613" y="5084763"/>
            <a:ext cx="800100" cy="2381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文本框 1"/>
          <p:cNvSpPr txBox="1"/>
          <p:nvPr/>
        </p:nvSpPr>
        <p:spPr>
          <a:xfrm>
            <a:off x="300351" y="5367650"/>
            <a:ext cx="8368667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分类性能指标：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训练集（80%）、测试集（20%）正确率、准确率、召回率、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ROC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曲线等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8" grpId="0"/>
      <p:bldP spid="8" grpId="1"/>
      <p:bldP spid="2" grpId="0" bldLvl="0" animBg="1"/>
      <p:bldP spid="2" grpId="1" animBg="1"/>
      <p:bldP spid="3" grpId="0"/>
      <p:bldP spid="3" grpId="1"/>
      <p:bldP spid="7" grpId="0" animBg="1"/>
      <p:bldP spid="9" grpId="0"/>
      <p:bldP spid="7" grpId="1" animBg="1"/>
      <p:bldP spid="9" grpId="1"/>
      <p:bldP spid="18" grpId="0" bldLvl="0" animBg="1"/>
      <p:bldP spid="17" grpId="0"/>
      <p:bldP spid="18" grpId="1" animBg="1"/>
      <p:bldP spid="17" grpId="1"/>
      <p:bldP spid="5" grpId="0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93775" y="-476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横卷形 3"/>
          <p:cNvSpPr/>
          <p:nvPr/>
        </p:nvSpPr>
        <p:spPr>
          <a:xfrm>
            <a:off x="1808163" y="657225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统计学习理论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045" name="文本框 4"/>
          <p:cNvSpPr txBox="1"/>
          <p:nvPr/>
        </p:nvSpPr>
        <p:spPr>
          <a:xfrm>
            <a:off x="355600" y="1485900"/>
            <a:ext cx="838517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基于机器学习的方法是现代智能技术中十分重要的一个方面，主要研究如何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从一些样本出发得出目前不能通过原理分析得到的规律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，利用这些规律去分析客观对象，对未来数据或无法观测的数据进行预测。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046" name="文本框 5"/>
          <p:cNvSpPr txBox="1"/>
          <p:nvPr/>
        </p:nvSpPr>
        <p:spPr>
          <a:xfrm>
            <a:off x="311150" y="2860675"/>
            <a:ext cx="8370888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有限样本情况下的机器学习理论研究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逐渐成熟起来，形成了一个较完善的理论体系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统计学习理论。机器学习的研究和应用中所遇到的难题，使得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试图从更本质上研究机器学习问题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的统计学习理论逐步得到重视。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047" name="文本框 13"/>
          <p:cNvSpPr txBox="1"/>
          <p:nvPr/>
        </p:nvSpPr>
        <p:spPr>
          <a:xfrm>
            <a:off x="368300" y="4337050"/>
            <a:ext cx="8256588" cy="2400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统计学习理论是针对小样本情况研究统计学习规律的理论，是传统统计学的重要发展和补充，为研究有限样本情况下机器学习的理论和方法提供了理论框架，其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核心思想是通过控制学习机器的容量实现对推广能力的控制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。在这一理论中发展出的支持向量机方法是一种新的通用学习机器，较以往方法表现出很多理论和实践上的优势。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7045" grpId="0"/>
      <p:bldP spid="87045" grpId="1"/>
      <p:bldP spid="87046" grpId="0"/>
      <p:bldP spid="87046" grpId="1"/>
      <p:bldP spid="87047" grpId="0"/>
      <p:bldP spid="8704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909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523" y="1322070"/>
            <a:ext cx="8656637" cy="386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968750" y="5305425"/>
            <a:ext cx="806450" cy="21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2050" y="5327650"/>
            <a:ext cx="806450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3" y="958850"/>
            <a:ext cx="8542337" cy="473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机器学习理论与方法简介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" name="横卷形 11"/>
          <p:cNvSpPr/>
          <p:nvPr/>
        </p:nvSpPr>
        <p:spPr>
          <a:xfrm>
            <a:off x="1901825" y="728663"/>
            <a:ext cx="470217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机器学习新进展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02260" y="1253490"/>
            <a:ext cx="8539480" cy="5384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学习模型向广度发展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集成学习；多个决策模型同时学习和应用。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例如：随机森林、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AdaBoost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学习模型向深度发展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深度学习；多个决策模型级联学习和应用。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例如：深度神经网络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——DNN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DBN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CNN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LSTM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GNN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RNN</a:t>
            </a:r>
            <a:endParaRPr kumimoji="0" lang="en-US" altLang="zh-CN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2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学习模型向智能化发展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en-US" altLang="zh-CN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</a:t>
            </a:r>
            <a:r>
              <a:rPr kumimoji="0" lang="zh-CN" altLang="en-US" sz="20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遗传算法、蚁群算法、强化学习、迁移学习</a:t>
            </a:r>
            <a:endParaRPr kumimoji="0" lang="zh-CN" altLang="en-US" sz="20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2603" y="958848"/>
            <a:ext cx="8091165" cy="439990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什么是机器学习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>
                <a:srgbClr val="FFFFFF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机器学习基本流程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机器学习的研究目标和研究内容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机器学习理论与方法简介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457200" marR="0" indent="-457200" defTabSz="914400">
              <a:lnSpc>
                <a:spcPct val="200000"/>
              </a:lnSpc>
              <a:buClr>
                <a:srgbClr val="4F81BD"/>
              </a:buClr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</a:t>
            </a:r>
            <a:r>
              <a:rPr kumimoji="0" lang="zh-CN" altLang="en-US" sz="28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机器学习系统的应用与研究</a:t>
            </a:r>
            <a:endParaRPr kumimoji="0" lang="zh-CN" altLang="en-US" sz="28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603" y="1204593"/>
            <a:ext cx="8091165" cy="4154165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>
            <a:spAutoFit/>
          </a:bodyPr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zh-CN" altLang="en-US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r>
              <a:rPr kumimoji="0" lang="zh-CN" altLang="en-US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机器学习系统的应用与研究</a:t>
            </a: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4605" y="577469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附：机器学习发展简史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0"/>
      <p:bldP spid="2" grpId="1"/>
      <p:bldP spid="5" grpId="0"/>
      <p:bldP spid="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ML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应用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开发步骤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8372" name="文本框 2"/>
          <p:cNvSpPr txBox="1">
            <a:spLocks noChangeArrowheads="1"/>
          </p:cNvSpPr>
          <p:nvPr/>
        </p:nvSpPr>
        <p:spPr bwMode="auto">
          <a:xfrm>
            <a:off x="1304925" y="1970088"/>
            <a:ext cx="5900738" cy="461963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信息的表达与数据的预处理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373" name="文本框 3"/>
          <p:cNvSpPr txBox="1">
            <a:spLocks noChangeArrowheads="1"/>
          </p:cNvSpPr>
          <p:nvPr/>
        </p:nvSpPr>
        <p:spPr bwMode="auto">
          <a:xfrm>
            <a:off x="1306513" y="2898775"/>
            <a:ext cx="5889625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特征的选择与抽取</a:t>
            </a:r>
            <a:endParaRPr kumimoji="0" lang="en-US" altLang="zh-CN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4" name="文本框 4"/>
          <p:cNvSpPr txBox="1">
            <a:spLocks noChangeArrowheads="1"/>
          </p:cNvSpPr>
          <p:nvPr/>
        </p:nvSpPr>
        <p:spPr bwMode="auto">
          <a:xfrm>
            <a:off x="1408113" y="3821113"/>
            <a:ext cx="5965825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学习模型和学习算法的选择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5" name="文本框 5"/>
          <p:cNvSpPr txBox="1">
            <a:spLocks noChangeArrowheads="1"/>
          </p:cNvSpPr>
          <p:nvPr/>
        </p:nvSpPr>
        <p:spPr bwMode="auto">
          <a:xfrm>
            <a:off x="1317625" y="4743450"/>
            <a:ext cx="5932488" cy="461963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学习效果的评价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6" name="文本框 6"/>
          <p:cNvSpPr txBox="1">
            <a:spLocks noChangeArrowheads="1"/>
          </p:cNvSpPr>
          <p:nvPr/>
        </p:nvSpPr>
        <p:spPr bwMode="auto">
          <a:xfrm>
            <a:off x="1327150" y="5664200"/>
            <a:ext cx="5922963" cy="461963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学习模型的应用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4206875" y="2439988"/>
            <a:ext cx="187325" cy="45878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下箭头 2"/>
          <p:cNvSpPr/>
          <p:nvPr/>
        </p:nvSpPr>
        <p:spPr>
          <a:xfrm>
            <a:off x="4206875" y="3360738"/>
            <a:ext cx="187325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下箭头 3"/>
          <p:cNvSpPr/>
          <p:nvPr/>
        </p:nvSpPr>
        <p:spPr>
          <a:xfrm>
            <a:off x="4191000" y="4283075"/>
            <a:ext cx="187325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下箭头 4"/>
          <p:cNvSpPr/>
          <p:nvPr/>
        </p:nvSpPr>
        <p:spPr>
          <a:xfrm>
            <a:off x="4189413" y="5205413"/>
            <a:ext cx="188913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349375" y="1023938"/>
            <a:ext cx="590073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任务分析与样本采集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57663" y="1485900"/>
            <a:ext cx="187325" cy="45878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再一个例子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6259" name="AutoShape 2" descr="data:image/png;base64,iVBORw0KGgoAAAANSUhEUgAAAYQAAAEKCAYAAAASByJ7AAAABHNCSVQICAgIfAhkiAAAAAlwSFlzAAALEgAACxIB0t1+/AAAADl0RVh0U29mdHdhcmUAbWF0cGxvdGxpYiB2ZXJzaW9uIDIuMi4zLCBodHRwOi8vbWF0cGxvdGxpYi5vcmcvIxREBQAAIABJREFUeJzt3XuQJWd93vHvT3OTdkfSStqVkPbKzaAbaGFFBNgQI7OSMCxVLonCJSexg62ChN0ZNuZmysFxuZKVcW1GRQBZxriSEgYiQWKFgMRN5WCHy84iQFpWdkDosrrES7BuK83MzsybP97T2p4z3ed09+k+b/c5z6eqS3P23N5zRvM+/V7bnHOIiIicFLoAIiJSDwoEEREBFAgiItKiQBAREUCBICIiLQoEEREBFAgiItKiQBAREUCBICIiLaOhC5DH+vXr3bZt20IXQ0SkUQ4ePPgz59yGbo9rVCBs27aN2dnZ0MUQEWkUM3sgy+PUZSQiIoACQUTqanERnngClpZClySbppU3gQJBRMKKV6Tz83DzzXDxxTA+DmefDWNj/vbNN/v766Rp5e3CmrT99Y4dO5zGEEQGwPw83HILXH89HDrkK9GFBRgZ8T/Pza1+zuSkr3Rvvx0uvbT/ZW733e/CVVf5cj/99Or7k8q7uAjHjvn7Rkb6VlQzO+ic29HtcWohiEh/ffe7cN558K53wT33gHO+UgXfSkgKA/CV7s9/Dr/8y3DgQP/Km+TAAXjDG3x5ksIATpT39a+HP/zDRrQi1EIQkf45cMBX6MeO9fY6Z54JjzwCExPllCuP+XkfaD//ee+v1adWj1oIIlIv8/Nw5ZW9hwH4FsWtt3Z/XBUDvbfccqJF06s6tXpQIIhIv5Rdke7bl3xf1QO9+/aldxMVdeyYD8vA3UcKBBHpj+uvL7ciPXRo9Zl/2viEc/72u97l7897Nh6FzEUX+fetQtZWT4UUCCJSvaWl8ivS0dGVAZNnoDdLF03U3fStb50ImarCICpbWqunTxQIIlK9p5/23TZlWlz0g7KQf3wirYumvbtp/Xp4zWs6h0yZklo9faRAEJHqTU7C8ePlvuaFF56Yy19kfKK9iyapu2lxsbzyZtHe6ukzBYKIVG9kxFfgZZmchA984MTtIuMT8S6aLN1N/RBv9QSgQBCR/nj/+2Ht2nJea3wcrr7a/9zL+MQ998Azz5Q3HbZX8VZPAAoEEemPa64p53XWrvULuaJFab2OT/zRH5U3HbYX7a2eABQIItIfExPwvOcVf/7kpF+hfOedK1f19jo+8cd/HLabKBJv9QSiQBCR/njmGbjvvuLP//jH/XYV7Vs89Do+UYftqttbPYEoEESkWouL8I1vwMaNfuZOEWNjsGtXeoX5/vcHHYxNtWYNmMEppyTfn9bqCUSBICLli8/nHxuDyy+Hxx8v/nrdZt9cc0356xx6tWkT3HST/9x/9md+lbOZL6eZv33jjcmtnkAadU1lEWmAbtcJKKLb7JuJCfj85/3U0bpYtw6uvdb/fO21/lha8t9Jt+shBLpuQtAWgpm9x8wOmdk9ZvYZMzs5ZHlEpEdVzOfPOvvmda/zZ951kbTqeGQETj89uZKvwdXXggWCmW0E9gA7nHMXASPA20OVR0R6VOb21nFZZ9/0Mrh8UgVVYZ5Vx1VtypdT6DGEUeAUMxsF1gCPBC6PiBRV5vbWkYkJuO227LNvigwuT07CH/xBeYvmIllXHZe9KV8PggWCc+5h4E+AB4FHgSecc18JVR4RKSjq6vjt3y5/Pv/IiJ9dlLUSvOYa36LIY3wc3vc+P9PnzDPLm62UZdVxWZvylSRkl9EZwFuB5wPnAWvN7DcSHnedmc2a2ezRo0f7XUwR6STq6njnO6uppJ55Jt+Z8cSEn8+f9Ww/Pv//0kv9jJ8bb1w9Iyhvl1LWcY8yNuUrUbBrKpvZNcCVzrl3tG7/c+Ay59y/SnuOrqksUiNlXR85qzzXUT5wwJ9Jp810ynIt42hG0NgYbN6c7xrKWct68cV+jCCviy6Cu+/O/PAmXFP5QeAyM1tjZgZcDhwOWB4RyaqqAeRO8pwZdzrbzzr/P5oRtGZN8VZHJ71sylfRdROCrUNwzn3HzG4FvgcsAncBN4Uqj4jkUMUAcjdPPw3veIefeXPNNd0r3ImJ/PP/01x6qR9j6LXV0f55xsaKfY/RDKbTT8//3A6CdRkVoS4jkZoo2tVRhjVrfMX75S/DZZf1973n530rZd8+f5Y+OupnE114oR8zuPrq7DOilpZ8IBSpg838hn4Zwy1rl5ECQUTy6aUiK9sLXwi///t+ZfRZZ/X3WgK9tjpAYwgi0nBVXB+5qJ/8BH7zN+Gcc/q+qrfjquOsiq6bqOi6CQoEEcmn1+sPTE5WszK4z6t6S1F03URF101QIIhIPr1sETExAR/7GHz0o9VtV92nVb2l6GXdRAUUCCKSX5GujokJ2LDBd/FMT1d/lbKKV/WW5mUv8yulO7Wa+nTdBAWCiORXpKtjfh6OHPFdO710OeXx+OM+fOoaCtFK7498BJaXkx8zMgLvfW9frpugQBCR/PJ2dYSyvOwvUlPlmMLiIjzxRP6FYlm3Cl9a8td9/uEPeytnBgoEESkmWqxV5oZwVVheLn9ModdrF9RsU7uIAkFEiuu0RcSmTcEvGr9Cnkq101l/GdcuqNmmdhEFgoj0Jtoi4q674Gc/g8ce82ME69bVr+++U6Wa5ay/rGsXXH99/kH1p5/2K6QrpJXKIlLc/Lw/273+er+Vw9iYD4MLLii+cVvVklb5drsO9OSk/2xLS/Dkk9nfK2nX0z5uWXHiadlWKgfb3E5EGi6pEo26QXoJg9HRE4vfqthNNdopNKpUo7P+Tu9VdIps1CK59tqVr1WzTe0i6jISkfyyzpApYnERHn4Y/vRPfV982eLXOq56G++kbp6TTy4+7TbrZTkLUiCISD5VV6KbNvkdTX/hF/zAbtkWF/0Z+s03w4telO/CN0UcOuSv/BaNT5xySvGNAbNclrMH6jISkXxuuaX6weIqQ+cFL/BXQEsbLyjbyAhs3OiDqJf3q3BTu4gCQUTy+fCHq71S2sMPw+c+V80FeNas8aul+zn7aXHRr5juVYWb2kUUCCKS3be/DffdV+17jI76fvcqzt6ffbYe13HIq+JN7SIKBBHJZn4e3vSm6t/n+HG4997yX3diwm8g9+yz5b92VfJelrNHGlQWkWxuuaU/m9Kdf365F+CJdgrduLE5YWDm10vceGNfNrWLKBBEJJsiq2vzmpyED36wt+CJb58RVaoPPQQ//Wl55aza3JxfPHfttX3d/kOBICLdLS31Z+Xx+Di87W3FL8Bz0UU+TI4e9f+NKtXjx8trdZx2WucN/SYn4Ywz/FhIEWNjwVoyCgQR6a4f11GOD5z2cq3hpGsd93rZz3gZv/a19A39ohbJkSP5t8OOVLz4rBPtZSQi3fWy/w7Aqaf656btE9Q+cDo/71cp51k0lrRvUNzFF/vdSIvoNLi7tOQ/1+TkyhAq+n5Jey31KOteRkFbCGa2zsxuNbN7zeywmb06ZHlEJEUv11F+4Qt9F06nM+r2gdMqrjVcpNUBfuV0p8HdpBZJ0ffrw+KzToK2EMzsPwPfdM590szGgTXOudQVHGohiAR0881+r/88A8uTk74yjW/ulnZGneTAAb9iudMupFmnZRZpdZxxBjz6aLGB3SpaOQXVvoVgZqcBrwP+HMA5t9ApDEQksCLXUU5aXZt2Rp2k0wV48k7LLNLquOOO4pVzFa2cioXsMnoBcBT4CzO7y8w+aWY1v0CryBALVcFFF+C5++7kGUR5Xj/LZT+jdQt33tn7/P9+v1+PQgbCKPAK4BPOue3AMWBV55mZXWdms2Y2e/To0X6XUUTiQldweVoXacpsddTx/XoQbAzBzJ4HfNs5t611+5eADzjnfjXtORpDkDQLCwuMjY1hZl0f65zj+PHjjOft/pAT5uf9hV/27fPrE0ZH/XTJCy/0g6JXX12v6yl3kmdMo4nvRwPGEJxzjwEPmdlLWv90OfCjUOUZZAsLC2QNfuccC1XsMlmhhYUFdu3axd69e7t+Tucce/fuZdeuXY37nLVSZjdOaGW0Our8fjmEXpi2G/i0mf0QuAT494HLM3CGobIcGxvj/PPPZ2ZmpuPnjD7fzMwM559/PmNVL7QqWW2DvcYVnOTknGvM8cpXvtJJPsvLy256etoBbnp62i0vL/f0uLrqVv6mf775+Xl3xRVXZCp79FmvuOIKNz8/36cSSp0Bsy5DHRu8ks9zKBCKGfTKMpL2OQbh8w1LsEs1FAiywiBXlnFJn6dJn29+fj5zZb+0tLSiBdC0zyr9o0CQVZpeWWYV/1zR0YTPl6VbKP7Ztm/f7nbu3PlciAzi71LKoUCQRE2tLPNaXl5e8Rmb8PmyVupLS0tu+/btz4XC0tKSwkA6UiBIqiZWlnkkhd7u3bvd0tJS5ueHGozNM94ThcIgB7uUQ4EgiQa9hZBUoe7evXvF2XSW54ecoZN1vGdpaWmgg13Ko0CQVQZ9DCHt8yR1seR5fgjdflfxbqIswd5psDrpvTVddbAoEGSFQZ9l1O1zdAuFOn4Paa25pDGD6PbU1JSbm5tb8TpawyAKBHnOoK9D6GUwNs/zQ5ibm1sRCGkDyMvLy25qasoBbuvWrStCQWsYRIEgzrnhqAzynAHHQ2H37t21/tzxSj46LrnkksSytj92ampq1f2DfFIgnSkQxDk3PN0FefrIl5aWnhto7vfAetZyxiv4qakpt2fPnhWhEO/yau8yip4X/0zz8/MdWxedFrxJ8ykQ5DmDNKBY1mcJMfU2azgndf/Mzc25rVu3rmoBJJ3Ztwd7/H07jT/E72/iSYGkUyDIwCmrtRNq6m2WbplOXT9zc3MrWgpprYHodaLPnXWGkha4DS4FggycMsZDQk+97Va2TuMASY9Je1y3921fw6AwGGwKBBlIvQyO1mXqbdr7xbuFOlXy7d1d7dNMs7xv+yrn6LbCYDApEGRgFanY6zbLplNLpVsY9NLdlTT1NsuiPWk2BYIMtDxdP3Wdepu3cu+1u0sthOGlQBhAgzRbqAxZK9Syp96W+XvIOtup1+4ujSEMNwXCgBmW9QR5Za1Qy6rEy/w9LC8vZ1oPEa/Mo8V0afdn6Q7TLKPho0AYMHXt9ggpxPTRsn4P8TDodE2D9m6eTuGS9n5ahyAKhAFUt4HRkEJOH+3195DUl59WWc/Pz7udO3dm6uPv1CLRSuXhpkAYUHWZOhlSyO8g6nrKUoaknUc7dd+k3Y5aElm7qfK2ILLcL82mQBhgIc+OQwtZsbWPH3SbOjo1NbXibD1rkMVDoYzZP+pulMYEAjAC3AV8sdtjFQgnhOg/Dy10xZb0ukm/h04bzKUNSCeFQvuurEVpQoI0KRD2An+pQMgv6wybQVGHii0tFNoDodMU2CxBFh29hkGW900qh8JgsDQiEIBNwNeBNygQ0iX9Mae1EAZ9QLAOFVtS11D89xD9e5GKfNhCXvojayCcRFgzwPuA5cDlqK2FhQV27drF3r17oxDFOcfevXuZmZlhenqa5eVlpqenmZmZYceOHbzlLW9hYWEhcMmrMT4+jplleqyZMT4+XnoZzIz9+/czNTXFDTfcwA033MDU1BTvfve7M7+Gc27V7yj6vcbFf+8ilcuSGlUcwJuBj7d+/qektBCA64BZYHbLli1lB2ftdZuVEp1Bak+a/lpeXr3rKPiL13TqMoqe296dNcwTBaR61L3LCPgPwBHgfuAx4Bng5k7PGdYuo7R562mLlwatEqlDN1H7e8S7jNpDodt1CjoNTA/rVGKpVu0DYUUhOrQQ4sewBoJz2S8QX/ftB/JW7k899VTwgeSk92iv+KMj+h0lhUKeMEh6vzr+PqUZFAgDJpph094C6HRmWbepg0VnCWVZmNWvijP6DEkVfnsrLb4WYW5uLncY9PuzyeBqVCBkPYY5EJxbvf1AdKSdWdYpDJzrbWfOOp1Fz83NJXYJpYVCUhg4V49ptDIcFAgDrMlTE4t2kdSlnz1P+duvOZB3XULSeysMpAgFwoBorzA6rVBuSoVRtHIPPROnSAunqcEtg0WBMAB63TunzopW7p0CsWpZu3jm5+fd4uJiphZCU0Jcmk2BMADSZrS0n1XHZ7oUXSEbQtHKPWSXWbcunvbtqqOtJ5o0+C+DR4EwILpV+E0OBOfyV+4hWwhZDMr0YBksCoQB0anCz9KCqLO8lXvoMYRuhn0BodSXAmFAZJn33j7G0IQuiLyVe11mGaXJ2gLQFiMSggJhgCRdpSvtjLoJg5RlTy2tQygkDTh3Cr1O10cWKZsCYUA1eQ2Cc/kr96x97XUJhU6fJx7ig75NudSLAmEA1X1AtZsiU0t3797tdu7c2ejVvGWGuBaySREKhAFT9wHVLIpu1fDUU081thIsM8S11YUU1XMgAF8CtmV5kX4dwxoI7WfMaVMZm7DoaZjOcMsO8SItrKacLEi1ygiEtwF/D3wIGMvyYlUfwxgI7WGQZeAy/u86QwyjqllRTRhgl/oppcsIWAtcD/wA+F1gb3RkefGyj2ELhKwDrFr0VC9VV9p1n4Ir9VNWIIwD/xa4F/h3wIejI8uLl30MWyBkncoY//edO3dmun5A+/sMSzdO1frVrTMIY0rSP2V0GV0J/AjYB6zJ8mJVH8MWCM51n8rYvuipSBhooLI8/fw+mz7rTPqnjED4JnBhlhfp1zGMgZCmrDPEpgxUNqkV08+yNn1divSHpp02UN6KJH4lrl7OEOs+UKlWTDK1ECQrBULDdKr00i6SE12rN14hFF0BW+eByqa0YvpJYwiShwKhYdL+oDtdJCe+4V10bN++3e3cubO0UKhLJVP3Vkw/1Tm8pZ4UCA2U9AedFgDtu5+WtYtmnbshVBEqGKUYBUJDpYVCvCWwZ8+eVWEQPaeMffbrPFBZ51ZM1dR1JkUpEBos6Q86HgiXXHJJ6iK0Xhel1bmFEGlCGaugwXUpqvaBAGwG7gQOA4eAqW7PGZZAcC650tuzZ89zYRB1C5XZhdKks+86t2KqlGcm2tzcnJubm8v02NBTdaVaTQiEc4FXtH4+Fb9v0gWdnjNMgeDc6kpvbm7OXXHFFc91C3U6O857htik/vlhbSHkodaExNU+EFYVBP4KeGOnxwxTIKRVenNzc25paSnT2XHWs74mDVQ2qRUTksYbJK5RgQBsAx4ETuv0uGEJhE6VXtJU014HkJtScTSpFVMHTQp6qVZjAgGYBA4Cv5Zy/3XALDC7ZcuWKr6rWulU6cWDYGpqqpQ/6KZ0LahyK0YhKs41JBCAMeAOMm6nPegthE5/pGmBUFYo5Bl4rlsY5H3csFE3m9Q+EAAD/gswk/U5gxwI3cIgqcsoafHaIP6BN6UVU2caiB9uTQiEX2z9j/lD4Put402dnjPIgZBW6XVavRyv9IYhFOrcimmCYZ2qK9kDYZRAnHN/g28lCDA+Ps5tt93G2NgYZie+luPHj3P48GGmp6fZv3//c/ft37+f48ePMz4+DoCZsX//fgAOHz684r6yLSwsrCpnGudcKWXJ83wzq+yzh9TL9+6cY+/evSses3fv3hX/T4kEayEUOQa5hdBJnc6O1X0TRi/fu8YQhLp3GRU5hjUQ6kQDvGEU/d7LXs0uzaRAkMpoCmgYeb/3bvta6fc0PBQIUqle5rfXqQusabJ+71k3OVQoDAcFglSuSN+0xiB6l+V71/cscQoE6Yu889s1BlGOLN+7WmISUSBI3+Sd364xiHJoXYFklTUQTqpgJqsMEeeS57f7/weTRWsmpqenmZmZWfH46PVmZmZWrb2QE4p87yJdZUmNuhxqIdRLr/PbNT++GH1vkhfqMpIqlbWLpvbYyUe7l0oRCgSpTNljAOoLz0ZjL1KUAkEqUfYsIbUQstHsLOlF1kAItrmdNFPaZnvtsmy259zqAeToNqAB5Zgyv3eRVFlSoy6HWgj1UMb8dvWF56d1BVIUaiFIVXrditoltAyiM974Ga5aCitpC3CpmgJB+qpTGEQUCiJhKBCkr9QXLlJf5ruXmmHHjh1udnY2dDGkRyGuuCYyzMzsoHNuR7fHqYUgfae+cJF60l5GIiICKBBERKRFgSAiIoACQUREWoIGgpldaWZ/Z2Y/NrMPhCyLiMiwCxYIZjYCfAy4CrgA+HUzuyBUeUREhl3IFsKrgB875+5zzi0AnwXeGrA8IiJDLWQgbAQeit0+0vo3EREJIGQgJC1TXbVs2syuM7NZM5s9evRoH4olIjKcQgbCEWBz7PYm4JH2BznnbnLO7XDO7diwYUPfCiciMmxCBsIB4MVm9nwzGwfeDtwWsDwiIkMt2F5GzrlFM3s3cAcwAnzKOXcoVHlERIZd0M3tnHNfAr4UsgwiIuJppbKIiAAKBBERaVEgiIgIoEAQEZEWBYKIiAAKBBERaVEgiIgIoEAQEZEWBYKIiAAKBBERaRmSQPhH4FjoQoiI1FrQvYz658PAR4GzgG3A1tbR/vO6IKUTEamDIQmEq4HzgPuBB4DDwJeBZ9sedxrJQRH9vIHk6/qIiDTfkATC61pHnAN+hg+I+1v/jf/818CTbc85hfTWxVbgXIamF05EBs6QBEISw5/xbwB2pDzmcdID4yA+UOLGgC2kh8YmhvorF5FaU+3U0brW8fKU+4+xOiiin28HHm17/EnARtK7pLYAJ5dWehGRPBQIPVkLXNA6kswBD5EcGt8EPgMstT3neXQex5gsr/giIjEKhEqdDLy4dSRZBB4muYVxEPhvwELbc86k+0wpDXyLSH4KhKBGOVGZtw96AywDj5HcwrgXfznqZ9qecyqdWxhno8AQkSQKhFo7CT9d9jzg1Qn3O+D/kT7w/Tf4gfG4U+g88H0uMFLiZxCRplAgNJoB61vHK1Me8wTJLYwHgLuAo22PHwU2k97C2IyfTSUig0aBMPBOB17WOpI8AzzIibCI/vsA8BX8TCkXe3zUamkPiuj2FnwrRESaRoEw9NYAL20dSeaBIyR3Sf0t8FlWz5Q6m/QWxlb8inARqZsggWBmHwHegp9C8xPgt5xz7Z3dUgsTwAtbR5JF4BGSxzG+D9yGD5W4M+i84vtMNPAt0n+hWghfBT7onFs0s+uBDwLvD1QW6ckovptoC/BLCfcvA/+X1a2L+4H/A3yN1TvRTtI5MM5BgSFSviCB4Jz7Suzmt/G7z8lAOgk/c+lc4LKE++MzpZIGv/83q2dKTbB67CL+83loppRIfnUYQ/iXwOfS7jSz64DrALZs2dKvMknfZJkp9STpU2t/APxD2+NH8ftGbWN1aGxr3TdeUvlFBoc557o/qsgLm30Nvw9Duw855/6q9ZgP4XeW+zWXoSA7duxws7Oz5RZUBkA0UyptX6lHWDlTyvCtiG2ktzQ0U0oGh5kddM6l7eL5nMpaCM65X+l0v5n9C+DNwOVZwkAkXbeZUgukz5T6FvBf8YPjcWfTeRxDM6Vk8ISaZXQlfhD59c659r0XREo2DrygdSRZ4sRMqfYWxg+B/8HqmVLr6Dy19iw08C1NE2oM4T/hRwa/amYA33bOvTNQWWTojeBXYG8GfjHhfocfp7if1aHxE+DrwNNtz1lL95lSupiS1EuoWUYvCvG+IsUYvgI/B/gnCfc74B9JH/j+DvDztueMs7JF0T7wfR71mPMhw0T/x4n0zPCL6c4Etqc85inSp9Z+Eb9WI24EPxsqrYWxGd/IFimPAkGkL04FLmodSeZYGRjx0LgTf92M5djjDb+2o1O31JpSP4EMPgWCSC2cDLykdSQ5jp8pldTC+C7w+dZj4tbT+doY68orvgwEBYJII4wBz28dSZbwF1O6n9WhcQj4n/hWSNzpdG5hrEczpYaLAkFkIIwAG1vHaxPud/hrXyRdF+N+4K/xK8Lj1pC+cG8rvstKM6UGiQJBZCgYfrHd2cClKY95nOQWxgPAAfyeU3Hj+MHttBbGJlTFNIt+WyLSsg64pHUkeZqVF1OKh8aX8RdTijuJEzOlkloYW/BjJ1IXCgQRyWgSuKB1JJkDHiI5MP4X8JesnCkFfruzTgPfk6WVXrpTIIhISU4GXtw6khzHT59NWsA3C3yB1TOlzqLzwPc6NPBdHgWCiPTJGL4i3wa8PuH+ZXy3U9LA92HgduDZtuecSnrrYhuwAQVGdgoEEamJkzgxU+o1Cfc74Gckz5KKuqXaZ0qdgh+r2EZyYGimVJwCQUQawvBn/BvoPFMq7boYB/GBEjeGnym1jeRWxqbWY4aDAkFEBsi61vHylPuPkb6n1O0kz5TaSPoYxmDNlFIgiMgQWUvnmVLz+JlSSS2MbwKfwa8KjzuHztfGOLW00ldNgSAi8pwJ4EWtI8kiJ2ZKtYfGXcB/x1+hL+5MOs+UOoO6DHwrEEREMhvlRIWeZBm/lXlSC+Pvga/iu63iJuncwjiHfgWGAkFEpDQn4WcunQtclnC/w28BkjaO8bf4gfG4k/FjFTeRPF23PAoEEZG+MfwusuuBV6Y85kmS12KcVXnpFAgiIrVyGnBx6+gvrcgQERFAgSAiIi0KBBERARQIIiLSEjQQzOx3zcyZ2fqQ5RARkYCBYGabgTfiL8EkIiKBhWwh/EfgffiVGiIiEliQQDCzXcDDzrkfZHjsdWY2a2azR48e7UPpRESGkzlXzQm6mX0Nf8HUdh8Cfg/Y6Zx7wszuB3Y459o3Kk96zaP4JXtFrGf1ZujDTN/HCfouVtL3sdIgfB9bnXMbuj2oskBIfUOzi4GvA8+0/mkT8AjwKufcYxW+76xzbkdVr980+j5O0Hexkr6PlYbp++j71hXOubuBs6PbeVoIIiJSHa1DEBERoAab2znntvXprW7q0/s0hb6PE/RdrKTvY6Wh+T76PoYgIiL1pC4jEREBhiQQzOxKM/s7M/uxmX0gdHlCMbPNZnanmR02s0NmNhW6THVgZiNmdpeZfTF0WUIzs3VmdquZ3dv6/+TVocsUipm9p/V3co+ZfcbMTg5dpqoNfCCY2QjwMeAq4ALg183sgrClCmYR+DfOufPx1/f710P8XcRNAYdDF6ImbgBud84+HNoCAAAC1ElEQVS9FHg5Q/q9mNlGYA9+BuRFwAjw9rClqt7ABwLwKuDHzrn7nHMLwGeBtwYuUxDOuUedc99r/fwU/o99Y9hShWVmm4BfBT4ZuiyhmdlpwOuAPwdwzi0459ov8DtMRoFTzGwUWINfLzXQhiEQNgIPxW4fYcgrQQAz2wZsB74TtiTBzeD31FoOXZAaeAFwFPiLVhfaJ81sbehCheCcexj4E/zmm48CTzjnvhK2VNUbhkCwhH8b6qlVZjYJfB6Yds49Gbo8oZjZm4F/cM4dDF2WmhgFXgF8wjm3HTgGDOWYm5mdge9JeD5wHrDWzH4jbKmqNwyBcATYHLsdbZUxlMxsDB8Gn3bOfSF0eQJ7LbCrtVr+s8AbzOzmsEUK6ghwxDkXtRpvxQfEMPoV4KfOuaPOuePAF4DXBC5T5YYhEA4ALzaz55vZOH5g6LbAZQrCzAzfP3zYObc/dHlCc8590Dm3qbU48u3AN5xzA38WmKa1l9hDZvaS1j9dDvwoYJFCehC4zMzWtP5uLmcIBtiDr1SumnNu0czeDdyBnynwKefcocDFCuW1wD8D7jaz77f+7fecc18KWCapl93Ap1snT/cBvxW4PEE4575jZrcC38PPzruLIVixrJXKIiICDEeXkYiIZKBAEBERQIEgIiItCgQREQEUCCIi0qJAECmotXvsT83szNbtM1q3t4Yum0gRCgSRgpxzDwGfAPa1/mkfcJNz7oFwpRIpTusQRHrQ2grkIPAp4HeA7a1ddUUaZ+BXKotUyTl33MzeC9wO7FQYSJOpy0ikd1fht0i+KHRBRHqhQBDpgZldArwRfwW695jZuYGLJFKYAkGkoNYumJ/AX1fiQeAj+IuqiDSSAkGkuN8BHnTOfbV1++PAS83s9QHLJFKYZhmJiAigFoKIiLQoEEREBFAgiIhIiwJBREQABYKIiLQoEEREBFAgiIhIiwJBREQA+P/VVuiBgrl3iwAAAABJRU5ErkJggg=="/>
          <p:cNvSpPr>
            <a:spLocks noChangeAspect="1"/>
          </p:cNvSpPr>
          <p:nvPr/>
        </p:nvSpPr>
        <p:spPr>
          <a:xfrm>
            <a:off x="52388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97284" name="图片 1" descr="reg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787400"/>
            <a:ext cx="4762500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873374" y="5010147"/>
            <a:ext cx="1186169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ctr" defTabSz="914400">
              <a:buClrTx/>
              <a:buSzTx/>
              <a:defRPr/>
            </a:pPr>
            <a:r>
              <a:rPr kumimoji="0" lang="zh-CN" altLang="zh-CN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B7E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自变量</a:t>
            </a:r>
            <a:endParaRPr kumimoji="0" lang="zh-CN" altLang="zh-CN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B7E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箭头连接符 8"/>
          <p:cNvCxnSpPr>
            <a:stCxn id="12" idx="4"/>
          </p:cNvCxnSpPr>
          <p:nvPr/>
        </p:nvCxnSpPr>
        <p:spPr>
          <a:xfrm>
            <a:off x="3173413" y="4070350"/>
            <a:ext cx="327025" cy="939800"/>
          </a:xfrm>
          <a:prstGeom prst="straightConnector1">
            <a:avLst/>
          </a:prstGeom>
          <a:ln w="38100">
            <a:solidFill>
              <a:srgbClr val="FB7E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31863" y="3478213"/>
            <a:ext cx="4484688" cy="592138"/>
          </a:xfrm>
          <a:prstGeom prst="ellipse">
            <a:avLst/>
          </a:prstGeom>
          <a:noFill/>
          <a:ln w="19050">
            <a:solidFill>
              <a:srgbClr val="FB7E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4819" y="4859019"/>
            <a:ext cx="126237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因变量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箭头连接符 14"/>
          <p:cNvCxnSpPr>
            <a:stCxn id="16" idx="4"/>
          </p:cNvCxnSpPr>
          <p:nvPr/>
        </p:nvCxnSpPr>
        <p:spPr>
          <a:xfrm>
            <a:off x="869950" y="3987800"/>
            <a:ext cx="204788" cy="87153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661988" y="882650"/>
            <a:ext cx="417513" cy="3105150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29328" y="2031543"/>
            <a:ext cx="2011686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样本数据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8" name="直接箭头连接符 17"/>
          <p:cNvCxnSpPr>
            <a:stCxn id="16" idx="4"/>
          </p:cNvCxnSpPr>
          <p:nvPr/>
        </p:nvCxnSpPr>
        <p:spPr>
          <a:xfrm flipV="1">
            <a:off x="5160963" y="2260600"/>
            <a:ext cx="1368425" cy="15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212850" y="979488"/>
            <a:ext cx="3948113" cy="2498725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6308725" y="4859338"/>
            <a:ext cx="2232025" cy="1184275"/>
          </a:xfrm>
          <a:prstGeom prst="cloudCallout">
            <a:avLst>
              <a:gd name="adj1" fmla="val -87933"/>
              <a:gd name="adj2" fmla="val -16002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2400" strike="noStrike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回归问题</a:t>
            </a:r>
            <a:endParaRPr lang="zh-CN" altLang="en-US" sz="2400" strike="noStrike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bldLvl="0" animBg="1"/>
      <p:bldP spid="3" grpId="1"/>
      <p:bldP spid="12" grpId="1" animBg="1"/>
      <p:bldP spid="13" grpId="0"/>
      <p:bldP spid="16" grpId="0" bldLvl="0" animBg="1"/>
      <p:bldP spid="13" grpId="1"/>
      <p:bldP spid="16" grpId="1" animBg="1"/>
      <p:bldP spid="19" grpId="0" bldLvl="0" animBg="1"/>
      <p:bldP spid="17" grpId="0"/>
      <p:bldP spid="19" grpId="1" animBg="1"/>
      <p:bldP spid="17" grpId="1"/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8375" y="773113"/>
            <a:ext cx="7113588" cy="5630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机器学习是现阶段解决很多人工智能问题的主流方法，作为一个独立的方向，正处于高速发展之中。最早的机器学习算法可以追溯到20世纪初，到今天为止，已经过去了100多年。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1980年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美国卡内基·梅隆大学召开了第一届机器学习国际研讨会(IWML)，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机器学习成为一个独立的方向，至今过去了近40年。在这100多年中，经过一代又一代人的努力，诞生出了大量经典的方法，包括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有监督学习，无监督学习，集成学习，深度学习，智能计算，强化学习，迁移学习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9830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06563" y="1204913"/>
          <a:ext cx="57292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781300" imgH="431800" progId="Equation.KSEE3">
                  <p:embed/>
                </p:oleObj>
              </mc:Choice>
              <mc:Fallback>
                <p:oleObj name="" r:id="rId1" imgW="2781300" imgH="4318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6563" y="1204913"/>
                        <a:ext cx="5729287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26694" y="837565"/>
            <a:ext cx="39192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模型选择（线性函数）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9830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12950" y="2206625"/>
          <a:ext cx="20097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1193800" imgH="431800" progId="Equation.KSEE3">
                  <p:embed/>
                </p:oleObj>
              </mc:Choice>
              <mc:Fallback>
                <p:oleObj name="" r:id="rId3" imgW="1193800" imgH="4318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950" y="2206625"/>
                        <a:ext cx="2009775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4500" y="4330700"/>
          <a:ext cx="23844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1130300" imgH="304800" progId="Equation.KSEE3">
                  <p:embed/>
                </p:oleObj>
              </mc:Choice>
              <mc:Fallback>
                <p:oleObj name="" r:id="rId5" imgW="1130300" imgH="3048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500" y="4330700"/>
                        <a:ext cx="2384425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8765" y="2340610"/>
            <a:ext cx="217297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765" y="3394075"/>
            <a:ext cx="3021329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学习算法（死记法）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8764" y="5813425"/>
            <a:ext cx="217297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性能评价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8313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" y="5559425"/>
            <a:ext cx="3073400" cy="966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14" name="图片 7" descr="reg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850" y="2552700"/>
            <a:ext cx="4421188" cy="292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再一个例子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5557838" y="6022975"/>
            <a:ext cx="1047750" cy="374650"/>
          </a:xfrm>
          <a:prstGeom prst="wedgeRoundRectCallout">
            <a:avLst>
              <a:gd name="adj1" fmla="val -132909"/>
              <a:gd name="adj2" fmla="val 5762"/>
              <a:gd name="adj3" fmla="val 16667"/>
            </a:avLst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>
                <a:solidFill>
                  <a:srgbClr val="FF0000"/>
                </a:solidFill>
              </a:rPr>
              <a:t>0.98</a:t>
            </a:r>
            <a:endParaRPr lang="en-US" altLang="zh-CN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10035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3013" y="1263650"/>
          <a:ext cx="57292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781300" imgH="431800" progId="Equation.KSEE3">
                  <p:embed/>
                </p:oleObj>
              </mc:Choice>
              <mc:Fallback>
                <p:oleObj name="" r:id="rId1" imgW="2781300" imgH="4318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43013" y="1263650"/>
                        <a:ext cx="5729287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26694" y="837565"/>
            <a:ext cx="217297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线性函数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0035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08175" y="2206625"/>
          <a:ext cx="20097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193800" imgH="431800" progId="Equation.KSEE3">
                  <p:embed/>
                </p:oleObj>
              </mc:Choice>
              <mc:Fallback>
                <p:oleObj name="" r:id="rId3" imgW="1193800" imgH="4318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175" y="2206625"/>
                        <a:ext cx="2009775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6694" y="2339975"/>
            <a:ext cx="217297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目标函数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765" y="3438525"/>
            <a:ext cx="3021329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学习算法（死记法）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4495" y="4203699"/>
            <a:ext cx="217295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其中：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00360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48013" y="3355975"/>
          <a:ext cx="2740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1333500" imgH="304800" progId="Equation.KSEE3">
                  <p:embed/>
                </p:oleObj>
              </mc:Choice>
              <mc:Fallback>
                <p:oleObj name="" r:id="rId5" imgW="1333500" imgH="3048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8013" y="3355975"/>
                        <a:ext cx="2740025" cy="625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1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9513" y="4535488"/>
          <a:ext cx="3157537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1333500" imgH="393700" progId="Equation.KSEE3">
                  <p:embed/>
                </p:oleObj>
              </mc:Choice>
              <mc:Fallback>
                <p:oleObj name="" r:id="rId7" imgW="1333500" imgH="3937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79513" y="4535488"/>
                        <a:ext cx="3157537" cy="935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78764" y="5753735"/>
            <a:ext cx="217297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性能评价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0363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50" y="5753100"/>
            <a:ext cx="3073400" cy="966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64" name="图片 8" descr="reg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1888" y="3843338"/>
            <a:ext cx="4037012" cy="2713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再一个例子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532438" y="2152650"/>
            <a:ext cx="2427288" cy="774700"/>
          </a:xfrm>
          <a:prstGeom prst="wedgeRoundRectCallout">
            <a:avLst>
              <a:gd name="adj1" fmla="val -93122"/>
              <a:gd name="adj2" fmla="val 119696"/>
              <a:gd name="adj3" fmla="val 16667"/>
            </a:avLst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trike="noStrike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通过加入对</a:t>
            </a:r>
            <a:r>
              <a:rPr lang="en-US" altLang="zh-CN" strike="noStrike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trike="noStrike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权重约束，实现分段线性化</a:t>
            </a:r>
            <a:endParaRPr lang="zh-CN" altLang="en-US" strike="noStrike" noProof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75125" y="3486150"/>
            <a:ext cx="368300" cy="49530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椭圆 10"/>
          <p:cNvSpPr/>
          <p:nvPr/>
        </p:nvSpPr>
        <p:spPr>
          <a:xfrm>
            <a:off x="5392738" y="3486150"/>
            <a:ext cx="317500" cy="41275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" name="圆角矩形标注 1"/>
          <p:cNvSpPr/>
          <p:nvPr/>
        </p:nvSpPr>
        <p:spPr>
          <a:xfrm>
            <a:off x="477838" y="6345238"/>
            <a:ext cx="1047750" cy="374650"/>
          </a:xfrm>
          <a:prstGeom prst="wedgeRoundRectCallout">
            <a:avLst>
              <a:gd name="adj1" fmla="val 88181"/>
              <a:gd name="adj2" fmla="val -60169"/>
              <a:gd name="adj3" fmla="val 16667"/>
            </a:avLst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>
                <a:solidFill>
                  <a:srgbClr val="FF0000"/>
                </a:solidFill>
              </a:rPr>
              <a:t>0.99</a:t>
            </a:r>
            <a:endParaRPr lang="en-US" altLang="zh-CN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应用中的常见问题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344" y="5116194"/>
            <a:ext cx="8467091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超参数设置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超参数是学习算法中需要预先设定的参数，例如，学习算法中的学习率α，上述算法中的</a:t>
            </a:r>
            <a:r>
              <a:rPr kumimoji="0" lang="en-US" altLang="zh-CN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，神经网络的层数等。通常基于经验或是实验测试来获取。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404" name="AutoShape 2" descr="data:image/png;base64,iVBORw0KGgoAAAANSUhEUgAAAYQAAAEKCAYAAAASByJ7AAAABHNCSVQICAgIfAhkiAAAAAlwSFlzAAALEgAACxIB0t1+/AAAADl0RVh0U29mdHdhcmUAbWF0cGxvdGxpYiB2ZXJzaW9uIDIuMi4zLCBodHRwOi8vbWF0cGxvdGxpYi5vcmcvIxREBQAAIABJREFUeJzt3XuQJWd93vHvT3OTdkfSStqVkPbKzaAbaGFFBNgQI7OSMCxVLonCJSexg62ChN0ZNuZmysFxuZKVcW1GRQBZxriSEgYiQWKFgMRN5WCHy84iQFpWdkDosrrES7BuK83MzsybP97T2p4z3ed09+k+b/c5z6eqS3P23N5zRvM+/V7bnHOIiIicFLoAIiJSDwoEEREBFAgiItKiQBAREUCBICIiLQoEEREBFAgiItKiQBAREUCBICIiLaOhC5DH+vXr3bZt20IXQ0SkUQ4ePPgz59yGbo9rVCBs27aN2dnZ0MUQEWkUM3sgy+PUZSQiIoACQUTqanERnngClpZClySbppU3gQJBRMKKV6Tz83DzzXDxxTA+DmefDWNj/vbNN/v766Rp5e3CmrT99Y4dO5zGEEQGwPw83HILXH89HDrkK9GFBRgZ8T/Pza1+zuSkr3Rvvx0uvbT/ZW733e/CVVf5cj/99Or7k8q7uAjHjvn7Rkb6VlQzO+ic29HtcWohiEh/ffe7cN558K53wT33gHO+UgXfSkgKA/CV7s9/Dr/8y3DgQP/Km+TAAXjDG3x5ksIATpT39a+HP/zDRrQi1EIQkf45cMBX6MeO9fY6Z54JjzwCExPllCuP+XkfaD//ee+v1adWj1oIIlIv8/Nw5ZW9hwH4FsWtt3Z/XBUDvbfccqJF06s6tXpQIIhIv5Rdke7bl3xf1QO9+/aldxMVdeyYD8vA3UcKBBHpj+uvL7ciPXRo9Zl/2viEc/72u97l7897Nh6FzEUX+fetQtZWT4UUCCJSvaWl8ivS0dGVAZNnoDdLF03U3fStb50ImarCICpbWqunTxQIIlK9p5/23TZlWlz0g7KQf3wirYumvbtp/Xp4zWs6h0yZklo9faRAEJHqTU7C8ePlvuaFF56Yy19kfKK9iyapu2lxsbzyZtHe6ukzBYKIVG9kxFfgZZmchA984MTtIuMT8S6aLN1N/RBv9QSgQBCR/nj/+2Ht2nJea3wcrr7a/9zL+MQ998Azz5Q3HbZX8VZPAAoEEemPa64p53XWrvULuaJFab2OT/zRH5U3HbYX7a2eABQIItIfExPwvOcVf/7kpF+hfOedK1f19jo+8cd/HLabKBJv9QSiQBCR/njmGbjvvuLP//jH/XYV7Vs89Do+UYftqttbPYEoEESkWouL8I1vwMaNfuZOEWNjsGtXeoX5/vcHHYxNtWYNmMEppyTfn9bqCUSBICLli8/nHxuDyy+Hxx8v/nrdZt9cc0356xx6tWkT3HST/9x/9md+lbOZL6eZv33jjcmtnkAadU1lEWmAbtcJKKLb7JuJCfj85/3U0bpYtw6uvdb/fO21/lha8t9Jt+shBLpuQtAWgpm9x8wOmdk9ZvYZMzs5ZHlEpEdVzOfPOvvmda/zZ951kbTqeGQETj89uZKvwdXXggWCmW0E9gA7nHMXASPA20OVR0R6VOb21nFZZ9/0Mrh8UgVVYZ5Vx1VtypdT6DGEUeAUMxsF1gCPBC6PiBRV5vbWkYkJuO227LNvigwuT07CH/xBeYvmIllXHZe9KV8PggWCc+5h4E+AB4FHgSecc18JVR4RKSjq6vjt3y5/Pv/IiJ9dlLUSvOYa36LIY3wc3vc+P9PnzDPLm62UZdVxWZvylSRkl9EZwFuB5wPnAWvN7DcSHnedmc2a2ezRo0f7XUwR6STq6njnO6uppJ55Jt+Z8cSEn8+f9Ww/Pv//0kv9jJ8bb1w9Iyhvl1LWcY8yNuUrUbBrKpvZNcCVzrl3tG7/c+Ay59y/SnuOrqksUiNlXR85qzzXUT5wwJ9Jp810ynIt42hG0NgYbN6c7xrKWct68cV+jCCviy6Cu+/O/PAmXFP5QeAyM1tjZgZcDhwOWB4RyaqqAeRO8pwZdzrbzzr/P5oRtGZN8VZHJ71sylfRdROCrUNwzn3HzG4FvgcsAncBN4Uqj4jkUMUAcjdPPw3veIefeXPNNd0r3ImJ/PP/01x6qR9j6LXV0f55xsaKfY/RDKbTT8//3A6CdRkVoS4jkZoo2tVRhjVrfMX75S/DZZf1973n530rZd8+f5Y+OupnE114oR8zuPrq7DOilpZ8IBSpg838hn4Zwy1rl5ECQUTy6aUiK9sLXwi///t+ZfRZZ/X3WgK9tjpAYwgi0nBVXB+5qJ/8BH7zN+Gcc/q+qrfjquOsiq6bqOi6CQoEEcmn1+sPTE5WszK4z6t6S1F03URF101QIIhIPr1sETExAR/7GHz0o9VtV92nVb2l6GXdRAUUCCKSX5GujokJ2LDBd/FMT1d/lbKKV/WW5mUv8yulO7Wa+nTdBAWCiORXpKtjfh6OHPFdO710OeXx+OM+fOoaCtFK7498BJaXkx8zMgLvfW9frpugQBCR/PJ2dYSyvOwvUlPlmMLiIjzxRP6FYlm3Cl9a8td9/uEPeytnBgoEESkmWqxV5oZwVVheLn9ModdrF9RsU7uIAkFEiuu0RcSmTcEvGr9Cnkq101l/GdcuqNmmdhEFgoj0Jtoi4q674Gc/g8ce82ME69bVr+++U6Wa5ay/rGsXXH99/kH1p5/2K6QrpJXKIlLc/Lw/273+er+Vw9iYD4MLLii+cVvVklb5drsO9OSk/2xLS/Dkk9nfK2nX0z5uWXHiadlWKgfb3E5EGi6pEo26QXoJg9HRE4vfqthNNdopNKpUo7P+Tu9VdIps1CK59tqVr1WzTe0i6jISkfyyzpApYnERHn4Y/vRPfV982eLXOq56G++kbp6TTy4+7TbrZTkLUiCISD5VV6KbNvkdTX/hF/zAbtkWF/0Z+s03w4telO/CN0UcOuSv/BaNT5xySvGNAbNclrMH6jISkXxuuaX6weIqQ+cFL/BXQEsbLyjbyAhs3OiDqJf3q3BTu4gCQUTy+fCHq71S2sMPw+c+V80FeNas8aul+zn7aXHRr5juVYWb2kUUCCKS3be/DffdV+17jI76fvcqzt6ffbYe13HIq+JN7SIKBBHJZn4e3vSm6t/n+HG4997yX3diwm8g9+yz5b92VfJelrNHGlQWkWxuuaU/m9Kdf365F+CJdgrduLE5YWDm10vceGNfNrWLKBBEJJsiq2vzmpyED36wt+CJb58RVaoPPQQ//Wl55aza3JxfPHfttX3d/kOBICLdLS31Z+Xx+Di87W3FL8Bz0UU+TI4e9f+NKtXjx8trdZx2WucN/SYn4Ywz/FhIEWNjwVoyCgQR6a4f11GOD5z2cq3hpGsd93rZz3gZv/a19A39ohbJkSP5t8OOVLz4rBPtZSQi3fWy/w7Aqaf656btE9Q+cDo/71cp51k0lrRvUNzFF/vdSIvoNLi7tOQ/1+TkyhAq+n5Jey31KOteRkFbCGa2zsxuNbN7zeywmb06ZHlEJEUv11F+4Qt9F06nM+r2gdMqrjVcpNUBfuV0p8HdpBZJ0ffrw+KzToK2EMzsPwPfdM590szGgTXOudQVHGohiAR0881+r/88A8uTk74yjW/ulnZGneTAAb9iudMupFmnZRZpdZxxBjz6aLGB3SpaOQXVvoVgZqcBrwP+HMA5t9ApDEQksCLXUU5aXZt2Rp2k0wV48k7LLNLquOOO4pVzFa2cioXsMnoBcBT4CzO7y8w+aWY1v0CryBALVcFFF+C5++7kGUR5Xj/LZT+jdQt33tn7/P9+v1+PQgbCKPAK4BPOue3AMWBV55mZXWdms2Y2e/To0X6XUUTiQldweVoXacpsddTx/XoQbAzBzJ4HfNs5t611+5eADzjnfjXtORpDkDQLCwuMjY1hZl0f65zj+PHjjOft/pAT5uf9hV/27fPrE0ZH/XTJCy/0g6JXX12v6yl3kmdMo4nvRwPGEJxzjwEPmdlLWv90OfCjUOUZZAsLC2QNfuccC1XsMlmhhYUFdu3axd69e7t+Tucce/fuZdeuXY37nLVSZjdOaGW0Our8fjmEXpi2G/i0mf0QuAT494HLM3CGobIcGxvj/PPPZ2ZmpuPnjD7fzMwM559/PmNVL7QqWW2DvcYVnOTknGvM8cpXvtJJPsvLy256etoBbnp62i0vL/f0uLrqVv6mf775+Xl3xRVXZCp79FmvuOIKNz8/36cSSp0Bsy5DHRu8ks9zKBCKGfTKMpL2OQbh8w1LsEs1FAiywiBXlnFJn6dJn29+fj5zZb+0tLSiBdC0zyr9o0CQVZpeWWYV/1zR0YTPl6VbKP7Ztm/f7nbu3PlciAzi71LKoUCQRE2tLPNaXl5e8Rmb8PmyVupLS0tu+/btz4XC0tKSwkA6UiBIqiZWlnkkhd7u3bvd0tJS5ueHGozNM94ThcIgB7uUQ4EgiQa9hZBUoe7evXvF2XSW54ecoZN1vGdpaWmgg13Ko0CQVQZ9DCHt8yR1seR5fgjdflfxbqIswd5psDrpvTVddbAoEGSFQZ9l1O1zdAuFOn4Paa25pDGD6PbU1JSbm5tb8TpawyAKBHnOoK9D6GUwNs/zQ5ibm1sRCGkDyMvLy25qasoBbuvWrStCQWsYRIEgzrnhqAzynAHHQ2H37t21/tzxSj46LrnkksSytj92ampq1f2DfFIgnSkQxDk3PN0FefrIl5aWnhto7vfAetZyxiv4qakpt2fPnhWhEO/yau8yip4X/0zz8/MdWxedFrxJ8ykQ5DmDNKBY1mcJMfU2azgndf/Mzc25rVu3rmoBJJ3Ztwd7/H07jT/E72/iSYGkUyDIwCmrtRNq6m2WbplOXT9zc3MrWgpprYHodaLPnXWGkha4DS4FggycMsZDQk+97Va2TuMASY9Je1y3921fw6AwGGwKBBlIvQyO1mXqbdr7xbuFOlXy7d1d7dNMs7xv+yrn6LbCYDApEGRgFanY6zbLplNLpVsY9NLdlTT1NsuiPWk2BYIMtDxdP3Wdepu3cu+1u0sthOGlQBhAgzRbqAxZK9Syp96W+XvIOtup1+4ujSEMNwXCgBmW9QR5Za1Qy6rEy/w9LC8vZ1oPEa/Mo8V0afdn6Q7TLKPho0AYMHXt9ggpxPTRsn4P8TDodE2D9m6eTuGS9n5ahyAKhAFUt4HRkEJOH+3195DUl59WWc/Pz7udO3dm6uPv1CLRSuXhpkAYUHWZOhlSyO8g6nrKUoaknUc7dd+k3Y5aElm7qfK2ILLcL82mQBhgIc+OQwtZsbWPH3SbOjo1NbXibD1rkMVDoYzZP+pulMYEAjAC3AV8sdtjFQgnhOg/Dy10xZb0ukm/h04bzKUNSCeFQvuurEVpQoI0KRD2An+pQMgv6wybQVGHii0tFNoDodMU2CxBFh29hkGW900qh8JgsDQiEIBNwNeBNygQ0iX9Mae1EAZ9QLAOFVtS11D89xD9e5GKfNhCXvojayCcRFgzwPuA5cDlqK2FhQV27drF3r17oxDFOcfevXuZmZlhenqa5eVlpqenmZmZYceOHbzlLW9hYWEhcMmrMT4+jplleqyZMT4+XnoZzIz9+/czNTXFDTfcwA033MDU1BTvfve7M7+Gc27V7yj6vcbFf+8ilcuSGlUcwJuBj7d+/qektBCA64BZYHbLli1lB2ftdZuVEp1Bak+a/lpeXr3rKPiL13TqMoqe296dNcwTBaR61L3LCPgPwBHgfuAx4Bng5k7PGdYuo7R562mLlwatEqlDN1H7e8S7jNpDodt1CjoNTA/rVGKpVu0DYUUhOrQQ4sewBoJz2S8QX/ftB/JW7k899VTwgeSk92iv+KMj+h0lhUKeMEh6vzr+PqUZFAgDJpph094C6HRmWbepg0VnCWVZmNWvijP6DEkVfnsrLb4WYW5uLncY9PuzyeBqVCBkPYY5EJxbvf1AdKSdWdYpDJzrbWfOOp1Fz83NJXYJpYVCUhg4V49ptDIcFAgDrMlTE4t2kdSlnz1P+duvOZB3XULSeysMpAgFwoBorzA6rVBuSoVRtHIPPROnSAunqcEtg0WBMAB63TunzopW7p0CsWpZu3jm5+fd4uJiphZCU0Jcmk2BMADSZrS0n1XHZ7oUXSEbQtHKPWSXWbcunvbtqqOtJ5o0+C+DR4EwILpV+E0OBOfyV+4hWwhZDMr0YBksCoQB0anCz9KCqLO8lXvoMYRuhn0BodSXAmFAZJn33j7G0IQuiLyVe11mGaXJ2gLQFiMSggJhgCRdpSvtjLoJg5RlTy2tQygkDTh3Cr1O10cWKZsCYUA1eQ2Cc/kr96x97XUJhU6fJx7ig75NudSLAmEA1X1AtZsiU0t3797tdu7c2ejVvGWGuBaySREKhAFT9wHVLIpu1fDUU081thIsM8S11YUU1XMgAF8CtmV5kX4dwxoI7WfMaVMZm7DoaZjOcMsO8SItrKacLEi1ygiEtwF/D3wIGMvyYlUfwxgI7WGQZeAy/u86QwyjqllRTRhgl/oppcsIWAtcD/wA+F1gb3RkefGyj2ELhKwDrFr0VC9VV9p1n4Ir9VNWIIwD/xa4F/h3wIejI8uLl30MWyBkncoY//edO3dmun5A+/sMSzdO1frVrTMIY0rSP2V0GV0J/AjYB6zJ8mJVH8MWCM51n8rYvuipSBhooLI8/fw+mz7rTPqnjED4JnBhlhfp1zGMgZCmrDPEpgxUNqkV08+yNn1divSHpp02UN6KJH4lrl7OEOs+UKlWTDK1ECQrBULDdKr00i6SE12rN14hFF0BW+eByqa0YvpJYwiShwKhYdL+oDtdJCe+4V10bN++3e3cubO0UKhLJVP3Vkw/1Tm8pZ4UCA2U9AedFgDtu5+WtYtmnbshVBEqGKUYBUJDpYVCvCWwZ8+eVWEQPaeMffbrPFBZ51ZM1dR1JkUpEBos6Q86HgiXXHJJ6iK0Xhel1bmFEGlCGaugwXUpqvaBAGwG7gQOA4eAqW7PGZZAcC650tuzZ89zYRB1C5XZhdKks+86t2KqlGcm2tzcnJubm8v02NBTdaVaTQiEc4FXtH4+Fb9v0gWdnjNMgeDc6kpvbm7OXXHFFc91C3U6O857htik/vlhbSHkodaExNU+EFYVBP4KeGOnxwxTIKRVenNzc25paSnT2XHWs74mDVQ2qRUTksYbJK5RgQBsAx4ETuv0uGEJhE6VXtJU014HkJtScTSpFVMHTQp6qVZjAgGYBA4Cv5Zy/3XALDC7ZcuWKr6rWulU6cWDYGpqqpQ/6KZ0LahyK0YhKs41JBCAMeAOMm6nPegthE5/pGmBUFYo5Bl4rlsY5H3csFE3m9Q+EAAD/gswk/U5gxwI3cIgqcsoafHaIP6BN6UVU2caiB9uTQiEX2z9j/lD4Put402dnjPIgZBW6XVavRyv9IYhFOrcimmCYZ2qK9kDYZRAnHN/g28lCDA+Ps5tt93G2NgYZie+luPHj3P48GGmp6fZv3//c/ft37+f48ePMz4+DoCZsX//fgAOHz684r6yLSwsrCpnGudcKWXJ83wzq+yzh9TL9+6cY+/evSses3fv3hX/T4kEayEUOQa5hdBJnc6O1X0TRi/fu8YQhLp3GRU5hjUQ6kQDvGEU/d7LXs0uzaRAkMpoCmgYeb/3bvta6fc0PBQIUqle5rfXqQusabJ+71k3OVQoDAcFglSuSN+0xiB6l+V71/cscQoE6Yu889s1BlGOLN+7WmISUSBI3+Sd364xiHJoXYFklTUQTqpgJqsMEeeS57f7/weTRWsmpqenmZmZWfH46PVmZmZWrb2QE4p87yJdZUmNuhxqIdRLr/PbNT++GH1vkhfqMpIqlbWLpvbYyUe7l0oRCgSpTNljAOoLz0ZjL1KUAkEqUfYsIbUQstHsLOlF1kAItrmdNFPaZnvtsmy259zqAeToNqAB5Zgyv3eRVFlSoy6HWgj1UMb8dvWF56d1BVIUaiFIVXrditoltAyiM974Ga5aCitpC3CpmgJB+qpTGEQUCiJhKBCkr9QXLlJf5ruXmmHHjh1udnY2dDGkRyGuuCYyzMzsoHNuR7fHqYUgfae+cJF60l5GIiICKBBERKRFgSAiIoACQUREWoIGgpldaWZ/Z2Y/NrMPhCyLiMiwCxYIZjYCfAy4CrgA+HUzuyBUeUREhl3IFsKrgB875+5zzi0AnwXeGrA8IiJDLWQgbAQeit0+0vo3EREJIGQgJC1TXbVs2syuM7NZM5s9evRoH4olIjKcQgbCEWBz7PYm4JH2BznnbnLO7XDO7diwYUPfCiciMmxCBsIB4MVm9nwzGwfeDtwWsDwiIkMt2F5GzrlFM3s3cAcwAnzKOXcoVHlERIZd0M3tnHNfAr4UsgwiIuJppbKIiAAKBBERaVEgiIgIoEAQEZEWBYKIiAAKBBERaVEgiIgIoEAQEZEWBYKIiAAKBBERaRmSQPhH4FjoQoiI1FrQvYz658PAR4GzgG3A1tbR/vO6IKUTEamDIQmEq4HzgPuBB4DDwJeBZ9sedxrJQRH9vIHk6/qIiDTfkATC61pHnAN+hg+I+1v/jf/818CTbc85hfTWxVbgXIamF05EBs6QBEISw5/xbwB2pDzmcdID4yA+UOLGgC2kh8YmhvorF5FaU+3U0brW8fKU+4+xOiiin28HHm17/EnARtK7pLYAJ5dWehGRPBQIPVkLXNA6kswBD5EcGt8EPgMstT3neXQex5gsr/giIjEKhEqdDLy4dSRZBB4muYVxEPhvwELbc86k+0wpDXyLSH4KhKBGOVGZtw96AywDj5HcwrgXfznqZ9qecyqdWxhno8AQkSQKhFo7CT9d9jzg1Qn3O+D/kT7w/Tf4gfG4U+g88H0uMFLiZxCRplAgNJoB61vHK1Me8wTJLYwHgLuAo22PHwU2k97C2IyfTSUig0aBMPBOB17WOpI8AzzIibCI/vsA8BX8TCkXe3zUamkPiuj2FnwrRESaRoEw9NYAL20dSeaBIyR3Sf0t8FlWz5Q6m/QWxlb8inARqZsggWBmHwHegp9C8xPgt5xz7Z3dUgsTwAtbR5JF4BGSxzG+D9yGD5W4M+i84vtMNPAt0n+hWghfBT7onFs0s+uBDwLvD1QW6ckovptoC/BLCfcvA/+X1a2L+4H/A3yN1TvRTtI5MM5BgSFSviCB4Jz7Suzmt/G7z8lAOgk/c+lc4LKE++MzpZIGv/83q2dKTbB67CL+83loppRIfnUYQ/iXwOfS7jSz64DrALZs2dKvMknfZJkp9STpU2t/APxD2+NH8ftGbWN1aGxr3TdeUvlFBoc557o/qsgLm30Nvw9Duw855/6q9ZgP4XeW+zWXoSA7duxws7Oz5RZUBkA0UyptX6lHWDlTyvCtiG2ktzQ0U0oGh5kddM6l7eL5nMpaCM65X+l0v5n9C+DNwOVZwkAkXbeZUgukz5T6FvBf8YPjcWfTeRxDM6Vk8ISaZXQlfhD59c659r0XREo2DrygdSRZ4sRMqfYWxg+B/8HqmVLr6Dy19iw08C1NE2oM4T/hRwa/amYA33bOvTNQWWTojeBXYG8GfjHhfocfp7if1aHxE+DrwNNtz1lL95lSupiS1EuoWUYvCvG+IsUYvgI/B/gnCfc74B9JH/j+DvDztueMs7JF0T7wfR71mPMhw0T/x4n0zPCL6c4Etqc85inSp9Z+Eb9WI24EPxsqrYWxGd/IFimPAkGkL04FLmodSeZYGRjx0LgTf92M5djjDb+2o1O31JpSP4EMPgWCSC2cDLykdSQ5jp8pldTC+C7w+dZj4tbT+doY68orvgwEBYJII4wBz28dSZbwF1O6n9WhcQj4n/hWSNzpdG5hrEczpYaLAkFkIIwAG1vHaxPud/hrXyRdF+N+4K/xK8Lj1pC+cG8rvstKM6UGiQJBZCgYfrHd2cClKY95nOQWxgPAAfyeU3Hj+MHttBbGJlTFNIt+WyLSsg64pHUkeZqVF1OKh8aX8RdTijuJEzOlkloYW/BjJ1IXCgQRyWgSuKB1JJkDHiI5MP4X8JesnCkFfruzTgPfk6WVXrpTIIhISU4GXtw6khzHT59NWsA3C3yB1TOlzqLzwPc6NPBdHgWCiPTJGL4i3wa8PuH+ZXy3U9LA92HgduDZtuecSnrrYhuwAQVGdgoEEamJkzgxU+o1Cfc74Gckz5KKuqXaZ0qdgh+r2EZyYGimVJwCQUQawvBn/BvoPFMq7boYB/GBEjeGnym1jeRWxqbWY4aDAkFEBsi61vHylPuPkb6n1O0kz5TaSPoYxmDNlFIgiMgQWUvnmVLz+JlSSS2MbwKfwa8KjzuHztfGOLW00ldNgSAi8pwJ4EWtI8kiJ2ZKtYfGXcB/x1+hL+5MOs+UOoO6DHwrEEREMhvlRIWeZBm/lXlSC+Pvga/iu63iJuncwjiHfgWGAkFEpDQn4WcunQtclnC/w28BkjaO8bf4gfG4k/FjFTeRPF23PAoEEZG+MfwusuuBV6Y85kmS12KcVXnpFAgiIrVyGnBx6+gvrcgQERFAgSAiIi0KBBERARQIIiLSEjQQzOx3zcyZ2fqQ5RARkYCBYGabgTfiL8EkIiKBhWwh/EfgffiVGiIiEliQQDCzXcDDzrkfZHjsdWY2a2azR48e7UPpRESGkzlXzQm6mX0Nf8HUdh8Cfg/Y6Zx7wszuB3Y459o3Kk96zaP4JXtFrGf1ZujDTN/HCfouVtL3sdIgfB9bnXMbuj2oskBIfUOzi4GvA8+0/mkT8AjwKufcYxW+76xzbkdVr980+j5O0Hexkr6PlYbp++j71hXOubuBs6PbeVoIIiJSHa1DEBERoAab2znntvXprW7q0/s0hb6PE/RdrKTvY6Wh+T76PoYgIiL1pC4jEREBhiQQzOxKM/s7M/uxmX0gdHlCMbPNZnanmR02s0NmNhW6THVgZiNmdpeZfTF0WUIzs3VmdquZ3dv6/+TVocsUipm9p/V3co+ZfcbMTg5dpqoNfCCY2QjwMeAq4ALg183sgrClCmYR+DfOufPx1/f710P8XcRNAYdDF6ImbgBud84+HNoCAAAC1ElEQVS9FHg5Q/q9mNlGYA9+BuRFwAjw9rClqt7ABwLwKuDHzrn7nHMLwGeBtwYuUxDOuUedc99r/fwU/o99Y9hShWVmm4BfBT4ZuiyhmdlpwOuAPwdwzi0459ov8DtMRoFTzGwUWINfLzXQhiEQNgIPxW4fYcgrQQAz2wZsB74TtiTBzeD31FoOXZAaeAFwFPiLVhfaJ81sbehCheCcexj4E/zmm48CTzjnvhK2VNUbhkCwhH8b6qlVZjYJfB6Yds49Gbo8oZjZm4F/cM4dDF2WmhgFXgF8wjm3HTgGDOWYm5mdge9JeD5wHrDWzH4jbKmqNwyBcATYHLsdbZUxlMxsDB8Gn3bOfSF0eQJ7LbCrtVr+s8AbzOzmsEUK6ghwxDkXtRpvxQfEMPoV4KfOuaPOuePAF4DXBC5T5YYhEA4ALzaz55vZOH5g6LbAZQrCzAzfP3zYObc/dHlCc8590Dm3qbU48u3AN5xzA38WmKa1l9hDZvaS1j9dDvwoYJFCehC4zMzWtP5uLmcIBtiDr1SumnNu0czeDdyBnynwKefcocDFCuW1wD8D7jaz77f+7fecc18KWCapl93Ap1snT/cBvxW4PEE4575jZrcC38PPzruLIVixrJXKIiICDEeXkYiIZKBAEBERQIEgIiItCgQREQEUCCIi0qJAECmotXvsT83szNbtM1q3t4Yum0gRCgSRgpxzDwGfAPa1/mkfcJNz7oFwpRIpTusQRHrQ2grkIPAp4HeA7a1ddUUaZ+BXKotUyTl33MzeC9wO7FQYSJOpy0ikd1fht0i+KHRBRHqhQBDpgZldArwRfwW695jZuYGLJFKYAkGkoNYumJ/AX1fiQeAj+IuqiDSSAkGkuN8BHnTOfbV1++PAS83s9QHLJFKYZhmJiAigFoKIiLQoEEREBFAgiIhIiwJBREQABYKIiLQoEEREBFAgiIhIiwJBREQA+P/VVuiBgrl3iwAAAABJRU5ErkJggg=="/>
          <p:cNvSpPr>
            <a:spLocks noChangeAspect="1"/>
          </p:cNvSpPr>
          <p:nvPr/>
        </p:nvSpPr>
        <p:spPr>
          <a:xfrm>
            <a:off x="52388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0344" y="788035"/>
            <a:ext cx="3754121" cy="4154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欠拟合与过拟合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欠拟合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通常是指相对于数据模型，决策模型过于简单，造成训练误差过大；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过拟合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通常是指决策模型过于复杂，造成训练性能与测试性能相差过大，从而导致训练误差小，而测试误差大的现象。通常通过对算法或训练样本的调整来获得改进。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523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0" y="592138"/>
            <a:ext cx="5162550" cy="5186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2"/>
          <p:cNvSpPr txBox="1"/>
          <p:nvPr/>
        </p:nvSpPr>
        <p:spPr>
          <a:xfrm>
            <a:off x="7621588" y="1625600"/>
            <a:ext cx="10652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k=1.0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1588" y="3344863"/>
            <a:ext cx="10652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k=0.01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1588" y="5116513"/>
            <a:ext cx="12446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k=0.003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511675" y="728663"/>
            <a:ext cx="10652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欠拟合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4287838" y="2460625"/>
            <a:ext cx="1514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合适拟合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4513263" y="4214813"/>
            <a:ext cx="1063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9" grpId="0"/>
      <p:bldP spid="10" grpId="0"/>
      <p:bldP spid="8" grpId="1"/>
      <p:bldP spid="9" grpId="1"/>
      <p:bldP spid="10" grpId="1"/>
      <p:bldP spid="2" grpId="0"/>
      <p:bldP spid="3" grpId="0"/>
      <p:bldP spid="7" grpId="0"/>
      <p:bldP spid="2" grpId="1"/>
      <p:bldP spid="3" grpId="1"/>
      <p:bldP spid="7" grpId="1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应用中的常见问题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451" name="AutoShape 2" descr="data:image/png;base64,iVBORw0KGgoAAAANSUhEUgAAAYQAAAEKCAYAAAASByJ7AAAABHNCSVQICAgIfAhkiAAAAAlwSFlzAAALEgAACxIB0t1+/AAAADl0RVh0U29mdHdhcmUAbWF0cGxvdGxpYiB2ZXJzaW9uIDIuMi4zLCBodHRwOi8vbWF0cGxvdGxpYi5vcmcvIxREBQAAIABJREFUeJzt3XuQJWd93vHvT3OTdkfSStqVkPbKzaAbaGFFBNgQI7OSMCxVLonCJSexg62ChN0ZNuZmysFxuZKVcW1GRQBZxriSEgYiQWKFgMRN5WCHy84iQFpWdkDosrrES7BuK83MzsybP97T2p4z3ed09+k+b/c5z6eqS3P23N5zRvM+/V7bnHOIiIicFLoAIiJSDwoEEREBFAgiItKiQBAREUCBICIiLQoEEREBFAgiItKiQBAREUCBICIiLaOhC5DH+vXr3bZt20IXQ0SkUQ4ePPgz59yGbo9rVCBs27aN2dnZ0MUQEWkUM3sgy+PUZSQiIoACQUTqanERnngClpZClySbppU3gQJBRMKKV6Tz83DzzXDxxTA+DmefDWNj/vbNN/v766Rp5e3CmrT99Y4dO5zGEEQGwPw83HILXH89HDrkK9GFBRgZ8T/Pza1+zuSkr3Rvvx0uvbT/ZW733e/CVVf5cj/99Or7k8q7uAjHjvn7Rkb6VlQzO+ic29HtcWohiEh/ffe7cN558K53wT33gHO+UgXfSkgKA/CV7s9/Dr/8y3DgQP/Km+TAAXjDG3x5ksIATpT39a+HP/zDRrQi1EIQkf45cMBX6MeO9fY6Z54JjzwCExPllCuP+XkfaD//ee+v1adWj1oIIlIv8/Nw5ZW9hwH4FsWtt3Z/XBUDvbfccqJF06s6tXpQIIhIv5Rdke7bl3xf1QO9+/aldxMVdeyYD8vA3UcKBBHpj+uvL7ciPXRo9Zl/2viEc/72u97l7897Nh6FzEUX+fetQtZWT4UUCCJSvaWl8ivS0dGVAZNnoDdLF03U3fStb50ImarCICpbWqunTxQIIlK9p5/23TZlWlz0g7KQf3wirYumvbtp/Xp4zWs6h0yZklo9faRAEJHqTU7C8ePlvuaFF56Yy19kfKK9iyapu2lxsbzyZtHe6ukzBYKIVG9kxFfgZZmchA984MTtIuMT8S6aLN1N/RBv9QSgQBCR/nj/+2Ht2nJea3wcrr7a/9zL+MQ998Azz5Q3HbZX8VZPAAoEEemPa64p53XWrvULuaJFab2OT/zRH5U3HbYX7a2eABQIItIfExPwvOcVf/7kpF+hfOedK1f19jo+8cd/HLabKBJv9QSiQBCR/njmGbjvvuLP//jH/XYV7Vs89Do+UYftqttbPYEoEESkWouL8I1vwMaNfuZOEWNjsGtXeoX5/vcHHYxNtWYNmMEppyTfn9bqCUSBICLli8/nHxuDyy+Hxx8v/nrdZt9cc0356xx6tWkT3HST/9x/9md+lbOZL6eZv33jjcmtnkAadU1lEWmAbtcJKKLb7JuJCfj85/3U0bpYtw6uvdb/fO21/lha8t9Jt+shBLpuQtAWgpm9x8wOmdk9ZvYZMzs5ZHlEpEdVzOfPOvvmda/zZ951kbTqeGQETj89uZKvwdXXggWCmW0E9gA7nHMXASPA20OVR0R6VOb21nFZZ9/0Mrh8UgVVYZ5Vx1VtypdT6DGEUeAUMxsF1gCPBC6PiBRV5vbWkYkJuO227LNvigwuT07CH/xBeYvmIllXHZe9KV8PggWCc+5h4E+AB4FHgSecc18JVR4RKSjq6vjt3y5/Pv/IiJ9dlLUSvOYa36LIY3wc3vc+P9PnzDPLm62UZdVxWZvylSRkl9EZwFuB5wPnAWvN7DcSHnedmc2a2ezRo0f7XUwR6STq6njnO6uppJ55Jt+Z8cSEn8+f9Ww/Pv//0kv9jJ8bb1w9Iyhvl1LWcY8yNuUrUbBrKpvZNcCVzrl3tG7/c+Ay59y/SnuOrqksUiNlXR85qzzXUT5wwJ9Jp810ynIt42hG0NgYbN6c7xrKWct68cV+jCCviy6Cu+/O/PAmXFP5QeAyM1tjZgZcDhwOWB4RyaqqAeRO8pwZdzrbzzr/P5oRtGZN8VZHJ71sylfRdROCrUNwzn3HzG4FvgcsAncBN4Uqj4jkUMUAcjdPPw3veIefeXPNNd0r3ImJ/PP/01x6qR9j6LXV0f55xsaKfY/RDKbTT8//3A6CdRkVoS4jkZoo2tVRhjVrfMX75S/DZZf1973n530rZd8+f5Y+OupnE114oR8zuPrq7DOilpZ8IBSpg838hn4Zwy1rl5ECQUTy6aUiK9sLXwi///t+ZfRZZ/X3WgK9tjpAYwgi0nBVXB+5qJ/8BH7zN+Gcc/q+qrfjquOsiq6bqOi6CQoEEcmn1+sPTE5WszK4z6t6S1F03URF101QIIhIPr1sETExAR/7GHz0o9VtV92nVb2l6GXdRAUUCCKSX5GujokJ2LDBd/FMT1d/lbKKV/WW5mUv8yulO7Wa+nTdBAWCiORXpKtjfh6OHPFdO710OeXx+OM+fOoaCtFK7498BJaXkx8zMgLvfW9frpugQBCR/PJ2dYSyvOwvUlPlmMLiIjzxRP6FYlm3Cl9a8td9/uEPeytnBgoEESkmWqxV5oZwVVheLn9ModdrF9RsU7uIAkFEiuu0RcSmTcEvGr9Cnkq101l/GdcuqNmmdhEFgoj0Jtoi4q674Gc/g8ce82ME69bVr+++U6Wa5ay/rGsXXH99/kH1p5/2K6QrpJXKIlLc/Lw/273+er+Vw9iYD4MLLii+cVvVklb5drsO9OSk/2xLS/Dkk9nfK2nX0z5uWXHiadlWKgfb3E5EGi6pEo26QXoJg9HRE4vfqthNNdopNKpUo7P+Tu9VdIps1CK59tqVr1WzTe0i6jISkfyyzpApYnERHn4Y/vRPfV982eLXOq56G++kbp6TTy4+7TbrZTkLUiCISD5VV6KbNvkdTX/hF/zAbtkWF/0Z+s03w4telO/CN0UcOuSv/BaNT5xySvGNAbNclrMH6jISkXxuuaX6weIqQ+cFL/BXQEsbLyjbyAhs3OiDqJf3q3BTu4gCQUTy+fCHq71S2sMPw+c+V80FeNas8aul+zn7aXHRr5juVYWb2kUUCCKS3be/DffdV+17jI76fvcqzt6ffbYe13HIq+JN7SIKBBHJZn4e3vSm6t/n+HG4997yX3diwm8g9+yz5b92VfJelrNHGlQWkWxuuaU/m9Kdf365F+CJdgrduLE5YWDm10vceGNfNrWLKBBEJJsiq2vzmpyED36wt+CJb58RVaoPPQQ//Wl55aza3JxfPHfttX3d/kOBICLdLS31Z+Xx+Di87W3FL8Bz0UU+TI4e9f+NKtXjx8trdZx2WucN/SYn4Ywz/FhIEWNjwVoyCgQR6a4f11GOD5z2cq3hpGsd93rZz3gZv/a19A39ohbJkSP5t8OOVLz4rBPtZSQi3fWy/w7Aqaf656btE9Q+cDo/71cp51k0lrRvUNzFF/vdSIvoNLi7tOQ/1+TkyhAq+n5Jey31KOteRkFbCGa2zsxuNbN7zeywmb06ZHlEJEUv11F+4Qt9F06nM+r2gdMqrjVcpNUBfuV0p8HdpBZJ0ffrw+KzToK2EMzsPwPfdM590szGgTXOudQVHGohiAR0881+r/88A8uTk74yjW/ulnZGneTAAb9iudMupFmnZRZpdZxxBjz6aLGB3SpaOQXVvoVgZqcBrwP+HMA5t9ApDEQksCLXUU5aXZt2Rp2k0wV48k7LLNLquOOO4pVzFa2cioXsMnoBcBT4CzO7y8w+aWY1v0CryBALVcFFF+C5++7kGUR5Xj/LZT+jdQt33tn7/P9+v1+PQgbCKPAK4BPOue3AMWBV55mZXWdms2Y2e/To0X6XUUTiQldweVoXacpsddTx/XoQbAzBzJ4HfNs5t611+5eADzjnfjXtORpDkDQLCwuMjY1hZl0f65zj+PHjjOft/pAT5uf9hV/27fPrE0ZH/XTJCy/0g6JXX12v6yl3kmdMo4nvRwPGEJxzjwEPmdlLWv90OfCjUOUZZAsLC2QNfuccC1XsMlmhhYUFdu3axd69e7t+Tucce/fuZdeuXY37nLVSZjdOaGW0Our8fjmEXpi2G/i0mf0QuAT494HLM3CGobIcGxvj/PPPZ2ZmpuPnjD7fzMwM559/PmNVL7QqWW2DvcYVnOTknGvM8cpXvtJJPsvLy256etoBbnp62i0vL/f0uLrqVv6mf775+Xl3xRVXZCp79FmvuOIKNz8/36cSSp0Bsy5DHRu8ks9zKBCKGfTKMpL2OQbh8w1LsEs1FAiywiBXlnFJn6dJn29+fj5zZb+0tLSiBdC0zyr9o0CQVZpeWWYV/1zR0YTPl6VbKP7Ztm/f7nbu3PlciAzi71LKoUCQRE2tLPNaXl5e8Rmb8PmyVupLS0tu+/btz4XC0tKSwkA6UiBIqiZWlnkkhd7u3bvd0tJS5ueHGozNM94ThcIgB7uUQ4EgiQa9hZBUoe7evXvF2XSW54ecoZN1vGdpaWmgg13Ko0CQVQZ9DCHt8yR1seR5fgjdflfxbqIswd5psDrpvTVddbAoEGSFQZ9l1O1zdAuFOn4Paa25pDGD6PbU1JSbm5tb8TpawyAKBHnOoK9D6GUwNs/zQ5ibm1sRCGkDyMvLy25qasoBbuvWrStCQWsYRIEgzrnhqAzynAHHQ2H37t21/tzxSj46LrnkksSytj92ampq1f2DfFIgnSkQxDk3PN0FefrIl5aWnhto7vfAetZyxiv4qakpt2fPnhWhEO/yau8yip4X/0zz8/MdWxedFrxJ8ykQ5DmDNKBY1mcJMfU2azgndf/Mzc25rVu3rmoBJJ3Ztwd7/H07jT/E72/iSYGkUyDIwCmrtRNq6m2WbplOXT9zc3MrWgpprYHodaLPnXWGkha4DS4FggycMsZDQk+97Va2TuMASY9Je1y3921fw6AwGGwKBBlIvQyO1mXqbdr7xbuFOlXy7d1d7dNMs7xv+yrn6LbCYDApEGRgFanY6zbLplNLpVsY9NLdlTT1NsuiPWk2BYIMtDxdP3Wdepu3cu+1u0sthOGlQBhAgzRbqAxZK9Syp96W+XvIOtup1+4ujSEMNwXCgBmW9QR5Za1Qy6rEy/w9LC8vZ1oPEa/Mo8V0afdn6Q7TLKPho0AYMHXt9ggpxPTRsn4P8TDodE2D9m6eTuGS9n5ahyAKhAFUt4HRkEJOH+3195DUl59WWc/Pz7udO3dm6uPv1CLRSuXhpkAYUHWZOhlSyO8g6nrKUoaknUc7dd+k3Y5aElm7qfK2ILLcL82mQBhgIc+OQwtZsbWPH3SbOjo1NbXibD1rkMVDoYzZP+pulMYEAjAC3AV8sdtjFQgnhOg/Dy10xZb0ukm/h04bzKUNSCeFQvuurEVpQoI0KRD2An+pQMgv6wybQVGHii0tFNoDodMU2CxBFh29hkGW900qh8JgsDQiEIBNwNeBNygQ0iX9Mae1EAZ9QLAOFVtS11D89xD9e5GKfNhCXvojayCcRFgzwPuA5cDlqK2FhQV27drF3r17oxDFOcfevXuZmZlhenqa5eVlpqenmZmZYceOHbzlLW9hYWEhcMmrMT4+jplleqyZMT4+XnoZzIz9+/czNTXFDTfcwA033MDU1BTvfve7M7+Gc27V7yj6vcbFf+8ilcuSGlUcwJuBj7d+/qektBCA64BZYHbLli1lB2ftdZuVEp1Bak+a/lpeXr3rKPiL13TqMoqe296dNcwTBaR61L3LCPgPwBHgfuAx4Bng5k7PGdYuo7R562mLlwatEqlDN1H7e8S7jNpDodt1CjoNTA/rVGKpVu0DYUUhOrQQ4sewBoJz2S8QX/ftB/JW7k899VTwgeSk92iv+KMj+h0lhUKeMEh6vzr+PqUZFAgDJpph094C6HRmWbepg0VnCWVZmNWvijP6DEkVfnsrLb4WYW5uLncY9PuzyeBqVCBkPYY5EJxbvf1AdKSdWdYpDJzrbWfOOp1Fz83NJXYJpYVCUhg4V49ptDIcFAgDrMlTE4t2kdSlnz1P+duvOZB3XULSeysMpAgFwoBorzA6rVBuSoVRtHIPPROnSAunqcEtg0WBMAB63TunzopW7p0CsWpZu3jm5+fd4uJiphZCU0Jcmk2BMADSZrS0n1XHZ7oUXSEbQtHKPWSXWbcunvbtqqOtJ5o0+C+DR4EwILpV+E0OBOfyV+4hWwhZDMr0YBksCoQB0anCz9KCqLO8lXvoMYRuhn0BodSXAmFAZJn33j7G0IQuiLyVe11mGaXJ2gLQFiMSggJhgCRdpSvtjLoJg5RlTy2tQygkDTh3Cr1O10cWKZsCYUA1eQ2Cc/kr96x97XUJhU6fJx7ig75NudSLAmEA1X1AtZsiU0t3797tdu7c2ejVvGWGuBaySREKhAFT9wHVLIpu1fDUU081thIsM8S11YUU1XMgAF8CtmV5kX4dwxoI7WfMaVMZm7DoaZjOcMsO8SItrKacLEi1ygiEtwF/D3wIGMvyYlUfwxgI7WGQZeAy/u86QwyjqllRTRhgl/oppcsIWAtcD/wA+F1gb3RkefGyj2ELhKwDrFr0VC9VV9p1n4Ir9VNWIIwD/xa4F/h3wIejI8uLl30MWyBkncoY//edO3dmun5A+/sMSzdO1frVrTMIY0rSP2V0GV0J/AjYB6zJ8mJVH8MWCM51n8rYvuipSBhooLI8/fw+mz7rTPqnjED4JnBhlhfp1zGMgZCmrDPEpgxUNqkV08+yNn1divSHpp02UN6KJH4lrl7OEOs+UKlWTDK1ECQrBULDdKr00i6SE12rN14hFF0BW+eByqa0YvpJYwiShwKhYdL+oDtdJCe+4V10bN++3e3cubO0UKhLJVP3Vkw/1Tm8pZ4UCA2U9AedFgDtu5+WtYtmnbshVBEqGKUYBUJDpYVCvCWwZ8+eVWEQPaeMffbrPFBZ51ZM1dR1JkUpEBos6Q86HgiXXHJJ6iK0Xhel1bmFEGlCGaugwXUpqvaBAGwG7gQOA4eAqW7PGZZAcC650tuzZ89zYRB1C5XZhdKks+86t2KqlGcm2tzcnJubm8v02NBTdaVaTQiEc4FXtH4+Fb9v0gWdnjNMgeDc6kpvbm7OXXHFFc91C3U6O857htik/vlhbSHkodaExNU+EFYVBP4KeGOnxwxTIKRVenNzc25paSnT2XHWs74mDVQ2qRUTksYbJK5RgQBsAx4ETuv0uGEJhE6VXtJU014HkJtScTSpFVMHTQp6qVZjAgGYBA4Cv5Zy/3XALDC7ZcuWKr6rWulU6cWDYGpqqpQ/6KZ0LahyK0YhKs41JBCAMeAOMm6nPegthE5/pGmBUFYo5Bl4rlsY5H3csFE3m9Q+EAAD/gswk/U5gxwI3cIgqcsoafHaIP6BN6UVU2caiB9uTQiEX2z9j/lD4Put402dnjPIgZBW6XVavRyv9IYhFOrcimmCYZ2qK9kDYZRAnHN/g28lCDA+Ps5tt93G2NgYZie+luPHj3P48GGmp6fZv3//c/ft37+f48ePMz4+DoCZsX//fgAOHz684r6yLSwsrCpnGudcKWXJ83wzq+yzh9TL9+6cY+/evSses3fv3hX/T4kEayEUOQa5hdBJnc6O1X0TRi/fu8YQhLp3GRU5hjUQ6kQDvGEU/d7LXs0uzaRAkMpoCmgYeb/3bvta6fc0PBQIUqle5rfXqQusabJ+71k3OVQoDAcFglSuSN+0xiB6l+V71/cscQoE6Yu889s1BlGOLN+7WmISUSBI3+Sd364xiHJoXYFklTUQTqpgJqsMEeeS57f7/weTRWsmpqenmZmZWfH46PVmZmZWrb2QE4p87yJdZUmNuhxqIdRLr/PbNT++GH1vkhfqMpIqlbWLpvbYyUe7l0oRCgSpTNljAOoLz0ZjL1KUAkEqUfYsIbUQstHsLOlF1kAItrmdNFPaZnvtsmy259zqAeToNqAB5Zgyv3eRVFlSoy6HWgj1UMb8dvWF56d1BVIUaiFIVXrditoltAyiM974Ga5aCitpC3CpmgJB+qpTGEQUCiJhKBCkr9QXLlJf5ruXmmHHjh1udnY2dDGkRyGuuCYyzMzsoHNuR7fHqYUgfae+cJF60l5GIiICKBBERKRFgSAiIoACQUREWoIGgpldaWZ/Z2Y/NrMPhCyLiMiwCxYIZjYCfAy4CrgA+HUzuyBUeUREhl3IFsKrgB875+5zzi0AnwXeGrA8IiJDLWQgbAQeit0+0vo3EREJIGQgJC1TXbVs2syuM7NZM5s9evRoH4olIjKcQgbCEWBz7PYm4JH2BznnbnLO7XDO7diwYUPfCiciMmxCBsIB4MVm9nwzGwfeDtwWsDwiIkMt2F5GzrlFM3s3cAcwAnzKOXcoVHlERIZd0M3tnHNfAr4UsgwiIuJppbKIiAAKBBERaVEgiIgIoEAQEZEWBYKIiAAKBBERaVEgiIgIoEAQEZEWBYKIiAAKBBERaRmSQPhH4FjoQoiI1FrQvYz658PAR4GzgG3A1tbR/vO6IKUTEamDIQmEq4HzgPuBB4DDwJeBZ9sedxrJQRH9vIHk6/qIiDTfkATC61pHnAN+hg+I+1v/jf/818CTbc85hfTWxVbgXIamF05EBs6QBEISw5/xbwB2pDzmcdID4yA+UOLGgC2kh8YmhvorF5FaU+3U0brW8fKU+4+xOiiin28HHm17/EnARtK7pLYAJ5dWehGRPBQIPVkLXNA6kswBD5EcGt8EPgMstT3neXQex5gsr/giIjEKhEqdDLy4dSRZBB4muYVxEPhvwELbc86k+0wpDXyLSH4KhKBGOVGZtw96AywDj5HcwrgXfznqZ9qecyqdWxhno8AQkSQKhFo7CT9d9jzg1Qn3O+D/kT7w/Tf4gfG4U+g88H0uMFLiZxCRplAgNJoB61vHK1Me8wTJLYwHgLuAo22PHwU2k97C2IyfTSUig0aBMPBOB17WOpI8AzzIibCI/vsA8BX8TCkXe3zUamkPiuj2FnwrRESaRoEw9NYAL20dSeaBIyR3Sf0t8FlWz5Q6m/QWxlb8inARqZsggWBmHwHegp9C8xPgt5xz7Z3dUgsTwAtbR5JF4BGSxzG+D9yGD5W4M+i84vtMNPAt0n+hWghfBT7onFs0s+uBDwLvD1QW6ckovptoC/BLCfcvA/+X1a2L+4H/A3yN1TvRTtI5MM5BgSFSviCB4Jz7Suzmt/G7z8lAOgk/c+lc4LKE++MzpZIGv/83q2dKTbB67CL+83loppRIfnUYQ/iXwOfS7jSz64DrALZs2dKvMknfZJkp9STpU2t/APxD2+NH8ftGbWN1aGxr3TdeUvlFBoc557o/qsgLm30Nvw9Duw855/6q9ZgP4XeW+zWXoSA7duxws7Oz5RZUBkA0UyptX6lHWDlTyvCtiG2ktzQ0U0oGh5kddM6l7eL5nMpaCM65X+l0v5n9C+DNwOVZwkAkXbeZUgukz5T6FvBf8YPjcWfTeRxDM6Vk8ISaZXQlfhD59c659r0XREo2DrygdSRZ4sRMqfYWxg+B/8HqmVLr6Dy19iw08C1NE2oM4T/hRwa/amYA33bOvTNQWWTojeBXYG8GfjHhfocfp7if1aHxE+DrwNNtz1lL95lSupiS1EuoWUYvCvG+IsUYvgI/B/gnCfc74B9JH/j+DvDztueMs7JF0T7wfR71mPMhw0T/x4n0zPCL6c4Etqc85inSp9Z+Eb9WI24EPxsqrYWxGd/IFimPAkGkL04FLmodSeZYGRjx0LgTf92M5djjDb+2o1O31JpSP4EMPgWCSC2cDLykdSQ5jp8pldTC+C7w+dZj4tbT+doY68orvgwEBYJII4wBz28dSZbwF1O6n9WhcQj4n/hWSNzpdG5hrEczpYaLAkFkIIwAG1vHaxPud/hrXyRdF+N+4K/xK8Lj1pC+cG8rvstKM6UGiQJBZCgYfrHd2cClKY95nOQWxgPAAfyeU3Hj+MHttBbGJlTFNIt+WyLSsg64pHUkeZqVF1OKh8aX8RdTijuJEzOlkloYW/BjJ1IXCgQRyWgSuKB1JJkDHiI5MP4X8JesnCkFfruzTgPfk6WVXrpTIIhISU4GXtw6khzHT59NWsA3C3yB1TOlzqLzwPc6NPBdHgWCiPTJGL4i3wa8PuH+ZXy3U9LA92HgduDZtuecSnrrYhuwAQVGdgoEEamJkzgxU+o1Cfc74Gckz5KKuqXaZ0qdgh+r2EZyYGimVJwCQUQawvBn/BvoPFMq7boYB/GBEjeGnym1jeRWxqbWY4aDAkFEBsi61vHylPuPkb6n1O0kz5TaSPoYxmDNlFIgiMgQWUvnmVLz+JlSSS2MbwKfwa8KjzuHztfGOLW00ldNgSAi8pwJ4EWtI8kiJ2ZKtYfGXcB/x1+hL+5MOs+UOoO6DHwrEEREMhvlRIWeZBm/lXlSC+Pvga/iu63iJuncwjiHfgWGAkFEpDQn4WcunQtclnC/w28BkjaO8bf4gfG4k/FjFTeRPF23PAoEEZG+MfwusuuBV6Y85kmS12KcVXnpFAgiIrVyGnBx6+gvrcgQERFAgSAiIi0KBBERARQIIiLSEjQQzOx3zcyZ2fqQ5RARkYCBYGabgTfiL8EkIiKBhWwh/EfgffiVGiIiEliQQDCzXcDDzrkfZHjsdWY2a2azR48e7UPpRESGkzlXzQm6mX0Nf8HUdh8Cfg/Y6Zx7wszuB3Y459o3Kk96zaP4JXtFrGf1ZujDTN/HCfouVtL3sdIgfB9bnXMbuj2oskBIfUOzi4GvA8+0/mkT8AjwKufcYxW+76xzbkdVr980+j5O0Hexkr6PlYbp++j71hXOubuBs6PbeVoIIiJSHa1DEBERoAab2znntvXprW7q0/s0hb6PE/RdrKTvY6Wh+T76PoYgIiL1pC4jEREBhiQQzOxKM/s7M/uxmX0gdHlCMbPNZnanmR02s0NmNhW6THVgZiNmdpeZfTF0WUIzs3VmdquZ3dv6/+TVocsUipm9p/V3co+ZfcbMTg5dpqoNfCCY2QjwMeAq4ALg183sgrClCmYR+DfOufPx1/f710P8XcRNAYdDF6ImbgBud84+HNoCAAAC1ElEQVS9FHg5Q/q9mNlGYA9+BuRFwAjw9rClqt7ABwLwKuDHzrn7nHMLwGeBtwYuUxDOuUedc99r/fwU/o99Y9hShWVmm4BfBT4ZuiyhmdlpwOuAPwdwzi0459ov8DtMRoFTzGwUWINfLzXQhiEQNgIPxW4fYcgrQQAz2wZsB74TtiTBzeD31FoOXZAaeAFwFPiLVhfaJ81sbehCheCcexj4E/zmm48CTzjnvhK2VNUbhkCwhH8b6qlVZjYJfB6Yds49Gbo8oZjZm4F/cM4dDF2WmhgFXgF8wjm3HTgGDOWYm5mdge9JeD5wHrDWzH4jbKmqNwyBcATYHLsdbZUxlMxsDB8Gn3bOfSF0eQJ7LbCrtVr+s8AbzOzmsEUK6ghwxDkXtRpvxQfEMPoV4KfOuaPOuePAF4DXBC5T5YYhEA4ALzaz55vZOH5g6LbAZQrCzAzfP3zYObc/dHlCc8590Dm3qbU48u3AN5xzA38WmKa1l9hDZvaS1j9dDvwoYJFCehC4zMzWtP5uLmcIBtiDr1SumnNu0czeDdyBnynwKefcocDFCuW1wD8D7jaz77f+7fecc18KWCapl93Ap1snT/cBvxW4PEE4575jZrcC38PPzruLIVixrJXKIiICDEeXkYiIZKBAEBERQIEgIiItCgQREQEUCCIi0qJAECmotXvsT83szNbtM1q3t4Yum0gRCgSRgpxzDwGfAPa1/mkfcJNz7oFwpRIpTusQRHrQ2grkIPAp4HeA7a1ddUUaZ+BXKotUyTl33MzeC9wO7FQYSJOpy0ikd1fht0i+KHRBRHqhQBDpgZldArwRfwW695jZuYGLJFKYAkGkoNYumJ/AX1fiQeAj+IuqiDSSAkGkuN8BHnTOfbV1++PAS83s9QHLJFKYZhmJiAigFoKIiLQoEEREBFAgiIhIiwJBREQABYKIiLQoEEREBFAgiIhIiwJBREQA+P/VVuiBgrl3iwAAAABJRU5ErkJggg=="/>
          <p:cNvSpPr>
            <a:spLocks noChangeAspect="1"/>
          </p:cNvSpPr>
          <p:nvPr/>
        </p:nvSpPr>
        <p:spPr>
          <a:xfrm>
            <a:off x="52388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35" y="3707761"/>
            <a:ext cx="8100695" cy="230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学习性能的改进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针对学习效果不满意的情况，对机器学习过程的各个环节进行改进。包括样本的处理、模型的选择、超参数的设置、学习算法的改进等。例如，</a:t>
            </a:r>
            <a:r>
              <a:rPr kumimoji="0" lang="en-US" altLang="zh-CN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Dropout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策略。其中，对于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学习算法的改进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，通常会考虑在目标函数中加入更多的先验约束。例如，增加正则化项，增加神经网络的层数等。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034" y="958850"/>
            <a:ext cx="8015606" cy="23069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决策模型选择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模型的选择，对于机器学习效果起着决定性的作用，</a:t>
            </a:r>
            <a:r>
              <a:rPr lang="zh-CN" altLang="en-US" sz="2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包括模型形式的选择和模型超参数的选择</a:t>
            </a:r>
            <a:r>
              <a:rPr lang="zh-CN" altLang="en-US" sz="2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例如，对于分类问题，是采用生成模型还是判别模型；是线性模型还是非线性模型等。通常基于经验或是交叉验证的方式获得。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ML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研究与探索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8372" name="文本框 2"/>
          <p:cNvSpPr txBox="1">
            <a:spLocks noChangeArrowheads="1"/>
          </p:cNvSpPr>
          <p:nvPr/>
        </p:nvSpPr>
        <p:spPr bwMode="auto">
          <a:xfrm>
            <a:off x="1304925" y="1970088"/>
            <a:ext cx="590073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博览群</a:t>
            </a:r>
            <a:r>
              <a:rPr kumimoji="0" lang="en-US" altLang="zh-CN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书</a:t>
            </a:r>
            <a:r>
              <a:rPr kumimoji="0" lang="en-US" altLang="zh-CN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：了解现状，撰写综述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373" name="文本框 3"/>
          <p:cNvSpPr txBox="1">
            <a:spLocks noChangeArrowheads="1"/>
          </p:cNvSpPr>
          <p:nvPr/>
        </p:nvSpPr>
        <p:spPr bwMode="auto">
          <a:xfrm>
            <a:off x="1306513" y="2898775"/>
            <a:ext cx="5889625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钻研学习，动手实验，发现问题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4" name="文本框 4"/>
          <p:cNvSpPr txBox="1">
            <a:spLocks noChangeArrowheads="1"/>
          </p:cNvSpPr>
          <p:nvPr/>
        </p:nvSpPr>
        <p:spPr bwMode="auto">
          <a:xfrm>
            <a:off x="1408113" y="3821113"/>
            <a:ext cx="5965825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分析问题，提出解决方案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5" name="文本框 5"/>
          <p:cNvSpPr txBox="1">
            <a:spLocks noChangeArrowheads="1"/>
          </p:cNvSpPr>
          <p:nvPr/>
        </p:nvSpPr>
        <p:spPr bwMode="auto">
          <a:xfrm>
            <a:off x="1317625" y="4743450"/>
            <a:ext cx="593248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设计实验，改进完善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6" name="文本框 6"/>
          <p:cNvSpPr txBox="1">
            <a:spLocks noChangeArrowheads="1"/>
          </p:cNvSpPr>
          <p:nvPr/>
        </p:nvSpPr>
        <p:spPr bwMode="auto">
          <a:xfrm>
            <a:off x="1327150" y="5664200"/>
            <a:ext cx="5922963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总结成果，撰写论文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4206875" y="2439988"/>
            <a:ext cx="187325" cy="45878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下箭头 2"/>
          <p:cNvSpPr/>
          <p:nvPr/>
        </p:nvSpPr>
        <p:spPr>
          <a:xfrm>
            <a:off x="4206875" y="3360738"/>
            <a:ext cx="187325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下箭头 3"/>
          <p:cNvSpPr/>
          <p:nvPr/>
        </p:nvSpPr>
        <p:spPr>
          <a:xfrm>
            <a:off x="4191000" y="4283075"/>
            <a:ext cx="187325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下箭头 4"/>
          <p:cNvSpPr/>
          <p:nvPr/>
        </p:nvSpPr>
        <p:spPr>
          <a:xfrm>
            <a:off x="4189413" y="5205413"/>
            <a:ext cx="188913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349375" y="1023938"/>
            <a:ext cx="590073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p>
            <a:pPr marR="0" algn="ctr" defTabSz="914400">
              <a:buClrTx/>
              <a:buSzTx/>
              <a:defRPr/>
            </a:pPr>
            <a:r>
              <a:rPr kumimoji="0" lang="zh-CN" altLang="zh-CN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明确任务：系统的输入和输出</a:t>
            </a:r>
            <a:endParaRPr kumimoji="0" lang="zh-CN" altLang="zh-CN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57663" y="1485900"/>
            <a:ext cx="187325" cy="45878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ML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研究与探索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8372" name="文本框 2"/>
          <p:cNvSpPr txBox="1">
            <a:spLocks noChangeArrowheads="1"/>
          </p:cNvSpPr>
          <p:nvPr/>
        </p:nvSpPr>
        <p:spPr bwMode="auto">
          <a:xfrm>
            <a:off x="1304925" y="1970088"/>
            <a:ext cx="590073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为什么要做？</a:t>
            </a:r>
            <a:r>
              <a:rPr kumimoji="0" lang="en-US" altLang="zh-CN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概述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373" name="文本框 3"/>
          <p:cNvSpPr txBox="1">
            <a:spLocks noChangeArrowheads="1"/>
          </p:cNvSpPr>
          <p:nvPr/>
        </p:nvSpPr>
        <p:spPr bwMode="auto">
          <a:xfrm>
            <a:off x="1304925" y="2898775"/>
            <a:ext cx="5889625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怎么做？</a:t>
            </a:r>
            <a:r>
              <a:rPr kumimoji="0" lang="en-US" altLang="zh-CN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——</a:t>
            </a: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方法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4" name="文本框 4"/>
          <p:cNvSpPr txBox="1">
            <a:spLocks noChangeArrowheads="1"/>
          </p:cNvSpPr>
          <p:nvPr/>
        </p:nvSpPr>
        <p:spPr bwMode="auto">
          <a:xfrm>
            <a:off x="1408113" y="3821113"/>
            <a:ext cx="5965825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做做看</a:t>
            </a:r>
            <a:r>
              <a:rPr kumimoji="0" lang="en-US" altLang="zh-CN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——</a:t>
            </a:r>
            <a:r>
              <a:rPr kumimoji="0" lang="zh-CN" altLang="en-US" sz="24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实验</a:t>
            </a:r>
            <a:endParaRPr kumimoji="0" lang="zh-CN" altLang="en-US" sz="24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5" name="文本框 5"/>
          <p:cNvSpPr txBox="1">
            <a:spLocks noChangeArrowheads="1"/>
          </p:cNvSpPr>
          <p:nvPr/>
        </p:nvSpPr>
        <p:spPr bwMode="auto">
          <a:xfrm>
            <a:off x="1317625" y="4743450"/>
            <a:ext cx="593248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lang="zh-CN" altLang="en-US" sz="2400" b="1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做得怎么样？</a:t>
            </a:r>
            <a:r>
              <a:rPr lang="en-US" altLang="zh-CN" sz="2400" b="1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——</a:t>
            </a:r>
            <a:r>
              <a:rPr lang="zh-CN" altLang="en-US" sz="2400" b="1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结果分析</a:t>
            </a:r>
            <a:endParaRPr lang="zh-CN" altLang="en-US" sz="2400" b="1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8376" name="文本框 6"/>
          <p:cNvSpPr txBox="1">
            <a:spLocks noChangeArrowheads="1"/>
          </p:cNvSpPr>
          <p:nvPr/>
        </p:nvSpPr>
        <p:spPr bwMode="auto">
          <a:xfrm>
            <a:off x="1327150" y="5664200"/>
            <a:ext cx="5922963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lang="zh-CN" altLang="en-US" sz="2400" b="1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接下来要做什么</a:t>
            </a:r>
            <a:r>
              <a:rPr lang="en-US" altLang="zh-CN" sz="2400" b="1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——</a:t>
            </a:r>
            <a:r>
              <a:rPr lang="zh-CN" altLang="en-US" sz="2400" b="1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总结与展望</a:t>
            </a:r>
            <a:endParaRPr lang="zh-CN" altLang="en-US" sz="2400" b="1" noProof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4206875" y="2439988"/>
            <a:ext cx="187325" cy="45878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下箭头 2"/>
          <p:cNvSpPr/>
          <p:nvPr/>
        </p:nvSpPr>
        <p:spPr>
          <a:xfrm>
            <a:off x="4206875" y="3360738"/>
            <a:ext cx="187325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下箭头 3"/>
          <p:cNvSpPr/>
          <p:nvPr/>
        </p:nvSpPr>
        <p:spPr>
          <a:xfrm>
            <a:off x="4191000" y="4283075"/>
            <a:ext cx="187325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下箭头 4"/>
          <p:cNvSpPr/>
          <p:nvPr/>
        </p:nvSpPr>
        <p:spPr>
          <a:xfrm>
            <a:off x="4189413" y="5205413"/>
            <a:ext cx="188913" cy="4603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349375" y="1023938"/>
            <a:ext cx="5900738" cy="460375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</a:ln>
        </p:spPr>
        <p:txBody>
          <a:bodyPr>
            <a:spAutoFit/>
          </a:bodyPr>
          <a:p>
            <a:pPr marR="0" algn="ctr" defTabSz="914400">
              <a:buClrTx/>
              <a:buSzTx/>
              <a:defRPr/>
            </a:pPr>
            <a:r>
              <a:rPr kumimoji="0" lang="zh-CN" altLang="zh-CN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做什么？</a:t>
            </a:r>
            <a:r>
              <a:rPr kumimoji="0" lang="en-US" altLang="zh-CN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题目</a:t>
            </a:r>
            <a:endParaRPr kumimoji="0" lang="zh-CN" altLang="en-US" sz="2400" b="1" kern="1200" cap="none" spc="0" normalizeH="0" baseline="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57663" y="1485900"/>
            <a:ext cx="187325" cy="45878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一篇学术</a:t>
            </a:r>
            <a:r>
              <a:rPr kumimoji="0" lang="zh-CN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论文</a:t>
            </a:r>
            <a:endParaRPr kumimoji="0" lang="zh-CN" alt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8547" name="AutoShape 2" descr="data:image/png;base64,iVBORw0KGgoAAAANSUhEUgAAAYQAAAEKCAYAAAASByJ7AAAABHNCSVQICAgIfAhkiAAAAAlwSFlzAAALEgAACxIB0t1+/AAAADl0RVh0U29mdHdhcmUAbWF0cGxvdGxpYiB2ZXJzaW9uIDIuMi4zLCBodHRwOi8vbWF0cGxvdGxpYi5vcmcvIxREBQAAIABJREFUeJzt3XuQJWd93vHvT3OTdkfSStqVkPbKzaAbaGFFBNgQI7OSMCxVLonCJSexg62ChN0ZNuZmysFxuZKVcW1GRQBZxriSEgYiQWKFgMRN5WCHy84iQFpWdkDosrrES7BuK83MzsybP97T2p4z3ed09+k+b/c5z6eqS3P23N5zRvM+/V7bnHOIiIicFLoAIiJSDwoEEREBFAgiItKiQBAREUCBICIiLQoEEREBFAgiItKiQBAREUCBICIiLaOhC5DH+vXr3bZt20IXQ0SkUQ4ePPgz59yGbo9rVCBs27aN2dnZ0MUQEWkUM3sgy+PUZSQiIoACQUTqanERnngClpZClySbppU3gQJBRMKKV6Tz83DzzXDxxTA+DmefDWNj/vbNN/v766Rp5e3CmrT99Y4dO5zGEEQGwPw83HILXH89HDrkK9GFBRgZ8T/Pza1+zuSkr3Rvvx0uvbT/ZW733e/CVVf5cj/99Or7k8q7uAjHjvn7Rkb6VlQzO+ic29HtcWohiEh/ffe7cN558K53wT33gHO+UgXfSkgKA/CV7s9/Dr/8y3DgQP/Km+TAAXjDG3x5ksIATpT39a+HP/zDRrQi1EIQkf45cMBX6MeO9fY6Z54JjzwCExPllCuP+XkfaD//ee+v1adWj1oIIlIv8/Nw5ZW9hwH4FsWtt3Z/XBUDvbfccqJF06s6tXpQIIhIv5Rdke7bl3xf1QO9+/aldxMVdeyYD8vA3UcKBBHpj+uvL7ciPXRo9Zl/2viEc/72u97l7897Nh6FzEUX+fetQtZWT4UUCCJSvaWl8ivS0dGVAZNnoDdLF03U3fStb50ImarCICpbWqunTxQIIlK9p5/23TZlWlz0g7KQf3wirYumvbtp/Xp4zWs6h0yZklo9faRAEJHqTU7C8ePlvuaFF56Yy19kfKK9iyapu2lxsbzyZtHe6ukzBYKIVG9kxFfgZZmchA984MTtIuMT8S6aLN1N/RBv9QSgQBCR/nj/+2Ht2nJea3wcrr7a/9zL+MQ998Azz5Q3HbZX8VZPAAoEEemPa64p53XWrvULuaJFab2OT/zRH5U3HbYX7a2eABQIItIfExPwvOcVf/7kpF+hfOedK1f19jo+8cd/HLabKBJv9QSiQBCR/njmGbjvvuLP//jH/XYV7Vs89Do+UYftqttbPYEoEESkWouL8I1vwMaNfuZOEWNjsGtXeoX5/vcHHYxNtWYNmMEppyTfn9bqCUSBICLli8/nHxuDyy+Hxx8v/nrdZt9cc0356xx6tWkT3HST/9x/9md+lbOZL6eZv33jjcmtnkAadU1lEWmAbtcJKKLb7JuJCfj85/3U0bpYtw6uvdb/fO21/lha8t9Jt+shBLpuQtAWgpm9x8wOmdk9ZvYZMzs5ZHlEpEdVzOfPOvvmda/zZ951kbTqeGQETj89uZKvwdXXggWCmW0E9gA7nHMXASPA20OVR0R6VOb21nFZZ9/0Mrh8UgVVYZ5Vx1VtypdT6DGEUeAUMxsF1gCPBC6PiBRV5vbWkYkJuO227LNvigwuT07CH/xBeYvmIllXHZe9KV8PggWCc+5h4E+AB4FHgSecc18JVR4RKSjq6vjt3y5/Pv/IiJ9dlLUSvOYa36LIY3wc3vc+P9PnzDPLm62UZdVxWZvylSRkl9EZwFuB5wPnAWvN7DcSHnedmc2a2ezRo0f7XUwR6STq6njnO6uppJ55Jt+Z8cSEn8+f9Ww/Pv//0kv9jJ8bb1w9Iyhvl1LWcY8yNuUrUbBrKpvZNcCVzrl3tG7/c+Ay59y/SnuOrqksUiNlXR85qzzXUT5wwJ9Jp810ynIt42hG0NgYbN6c7xrKWct68cV+jCCviy6Cu+/O/PAmXFP5QeAyM1tjZgZcDhwOWB4RyaqqAeRO8pwZdzrbzzr/P5oRtGZN8VZHJ71sylfRdROCrUNwzn3HzG4FvgcsAncBN4Uqj4jkUMUAcjdPPw3veIefeXPNNd0r3ImJ/PP/01x6qR9j6LXV0f55xsaKfY/RDKbTT8//3A6CdRkVoS4jkZoo2tVRhjVrfMX75S/DZZf1973n530rZd8+f5Y+OupnE114oR8zuPrq7DOilpZ8IBSpg838hn4Zwy1rl5ECQUTy6aUiK9sLXwi///t+ZfRZZ/X3WgK9tjpAYwgi0nBVXB+5qJ/8BH7zN+Gcc/q+qrfjquOsiq6bqOi6CQoEEcmn1+sPTE5WszK4z6t6S1F03URF101QIIhIPr1sETExAR/7GHz0o9VtV92nVb2l6GXdRAUUCCKSX5GujokJ2LDBd/FMT1d/lbKKV/WW5mUv8yulO7Wa+nTdBAWCiORXpKtjfh6OHPFdO710OeXx+OM+fOoaCtFK7498BJaXkx8zMgLvfW9frpugQBCR/PJ2dYSyvOwvUlPlmMLiIjzxRP6FYlm3Cl9a8td9/uEPeytnBgoEESkmWqxV5oZwVVheLn9ModdrF9RsU7uIAkFEiuu0RcSmTcEvGr9Cnkq101l/GdcuqNmmdhEFgoj0Jtoi4q674Gc/g8ce82ME69bVr+++U6Wa5ay/rGsXXH99/kH1p5/2K6QrpJXKIlLc/Lw/273+er+Vw9iYD4MLLii+cVvVklb5drsO9OSk/2xLS/Dkk9nfK2nX0z5uWXHiadlWKgfb3E5EGi6pEo26QXoJg9HRE4vfqthNNdopNKpUo7P+Tu9VdIps1CK59tqVr1WzTe0i6jISkfyyzpApYnERHn4Y/vRPfV982eLXOq56G++kbp6TTy4+7TbrZTkLUiCISD5VV6KbNvkdTX/hF/zAbtkWF/0Z+s03w4telO/CN0UcOuSv/BaNT5xySvGNAbNclrMH6jISkXxuuaX6weIqQ+cFL/BXQEsbLyjbyAhs3OiDqJf3q3BTu4gCQUTy+fCHq71S2sMPw+c+V80FeNas8aul+zn7aXHRr5juVYWb2kUUCCKS3be/DffdV+17jI76fvcqzt6ffbYe13HIq+JN7SIKBBHJZn4e3vSm6t/n+HG4997yX3diwm8g9+yz5b92VfJelrNHGlQWkWxuuaU/m9Kdf365F+CJdgrduLE5YWDm10vceGNfNrWLKBBEJJsiq2vzmpyED36wt+CJb58RVaoPPQQ//Wl55aza3JxfPHfttX3d/kOBICLdLS31Z+Xx+Di87W3FL8Bz0UU+TI4e9f+NKtXjx8trdZx2WucN/SYn4Ywz/FhIEWNjwVoyCgQR6a4f11GOD5z2cq3hpGsd93rZz3gZv/a19A39ohbJkSP5t8OOVLz4rBPtZSQi3fWy/w7Aqaf656btE9Q+cDo/71cp51k0lrRvUNzFF/vdSIvoNLi7tOQ/1+TkyhAq+n5Jey31KOteRkFbCGa2zsxuNbN7zeywmb06ZHlEJEUv11F+4Qt9F06nM+r2gdMqrjVcpNUBfuV0p8HdpBZJ0ffrw+KzToK2EMzsPwPfdM590szGgTXOudQVHGohiAR0881+r/88A8uTk74yjW/ulnZGneTAAb9iudMupFmnZRZpdZxxBjz6aLGB3SpaOQXVvoVgZqcBrwP+HMA5t9ApDEQksCLXUU5aXZt2Rp2k0wV48k7LLNLquOOO4pVzFa2cioXsMnoBcBT4CzO7y8w+aWY1v0CryBALVcFFF+C5++7kGUR5Xj/LZT+jdQt33tn7/P9+v1+PQgbCKPAK4BPOue3AMWBV55mZXWdms2Y2e/To0X6XUUTiQldweVoXacpsddTx/XoQbAzBzJ4HfNs5t611+5eADzjnfjXtORpDkDQLCwuMjY1hZl0f65zj+PHjjOft/pAT5uf9hV/27fPrE0ZH/XTJCy/0g6JXX12v6yl3kmdMo4nvRwPGEJxzjwEPmdlLWv90OfCjUOUZZAsLC2QNfuccC1XsMlmhhYUFdu3axd69e7t+Tucce/fuZdeuXY37nLVSZjdOaGW0Our8fjmEXpi2G/i0mf0QuAT494HLM3CGobIcGxvj/PPPZ2ZmpuPnjD7fzMwM559/PmNVL7QqWW2DvcYVnOTknGvM8cpXvtJJPsvLy256etoBbnp62i0vL/f0uLrqVv6mf775+Xl3xRVXZCp79FmvuOIKNz8/36cSSp0Bsy5DHRu8ks9zKBCKGfTKMpL2OQbh8w1LsEs1FAiywiBXlnFJn6dJn29+fj5zZb+0tLSiBdC0zyr9o0CQVZpeWWYV/1zR0YTPl6VbKP7Ztm/f7nbu3PlciAzi71LKoUCQRE2tLPNaXl5e8Rmb8PmyVupLS0tu+/btz4XC0tKSwkA6UiBIqiZWlnkkhd7u3bvd0tJS5ueHGozNM94ThcIgB7uUQ4EgiQa9hZBUoe7evXvF2XSW54ecoZN1vGdpaWmgg13Ko0CQVQZ9DCHt8yR1seR5fgjdflfxbqIswd5psDrpvTVddbAoEGSFQZ9l1O1zdAuFOn4Paa25pDGD6PbU1JSbm5tb8TpawyAKBHnOoK9D6GUwNs/zQ5ibm1sRCGkDyMvLy25qasoBbuvWrStCQWsYRIEgzrnhqAzynAHHQ2H37t21/tzxSj46LrnkksSytj92ampq1f2DfFIgnSkQxDk3PN0FefrIl5aWnhto7vfAetZyxiv4qakpt2fPnhWhEO/yau8yip4X/0zz8/MdWxedFrxJ8ykQ5DmDNKBY1mcJMfU2azgndf/Mzc25rVu3rmoBJJ3Ztwd7/H07jT/E72/iSYGkUyDIwCmrtRNq6m2WbplOXT9zc3MrWgpprYHodaLPnXWGkha4DS4FggycMsZDQk+97Va2TuMASY9Je1y3921fw6AwGGwKBBlIvQyO1mXqbdr7xbuFOlXy7d1d7dNMs7xv+yrn6LbCYDApEGRgFanY6zbLplNLpVsY9NLdlTT1NsuiPWk2BYIMtDxdP3Wdepu3cu+1u0sthOGlQBhAgzRbqAxZK9Syp96W+XvIOtup1+4ujSEMNwXCgBmW9QR5Za1Qy6rEy/w9LC8vZ1oPEa/Mo8V0afdn6Q7TLKPho0AYMHXt9ggpxPTRsn4P8TDodE2D9m6eTuGS9n5ahyAKhAFUt4HRkEJOH+3195DUl59WWc/Pz7udO3dm6uPv1CLRSuXhpkAYUHWZOhlSyO8g6nrKUoaknUc7dd+k3Y5aElm7qfK2ILLcL82mQBhgIc+OQwtZsbWPH3SbOjo1NbXibD1rkMVDoYzZP+pulMYEAjAC3AV8sdtjFQgnhOg/Dy10xZb0ukm/h04bzKUNSCeFQvuurEVpQoI0KRD2An+pQMgv6wybQVGHii0tFNoDodMU2CxBFh29hkGW900qh8JgsDQiEIBNwNeBNygQ0iX9Mae1EAZ9QLAOFVtS11D89xD9e5GKfNhCXvojayCcRFgzwPuA5cDlqK2FhQV27drF3r17oxDFOcfevXuZmZlhenqa5eVlpqenmZmZYceOHbzlLW9hYWEhcMmrMT4+jplleqyZMT4+XnoZzIz9+/czNTXFDTfcwA033MDU1BTvfve7M7+Gc27V7yj6vcbFf+8ilcuSGlUcwJuBj7d+/qektBCA64BZYHbLli1lB2ftdZuVEp1Bak+a/lpeXr3rKPiL13TqMoqe296dNcwTBaR61L3LCPgPwBHgfuAx4Bng5k7PGdYuo7R562mLlwatEqlDN1H7e8S7jNpDodt1CjoNTA/rVGKpVu0DYUUhOrQQ4sewBoJz2S8QX/ftB/JW7k899VTwgeSk92iv+KMj+h0lhUKeMEh6vzr+PqUZFAgDJpph094C6HRmWbepg0VnCWVZmNWvijP6DEkVfnsrLb4WYW5uLncY9PuzyeBqVCBkPYY5EJxbvf1AdKSdWdYpDJzrbWfOOp1Fz83NJXYJpYVCUhg4V49ptDIcFAgDrMlTE4t2kdSlnz1P+duvOZB3XULSeysMpAgFwoBorzA6rVBuSoVRtHIPPROnSAunqcEtg0WBMAB63TunzopW7p0CsWpZu3jm5+fd4uJiphZCU0Jcmk2BMADSZrS0n1XHZ7oUXSEbQtHKPWSXWbcunvbtqqOtJ5o0+C+DR4EwILpV+E0OBOfyV+4hWwhZDMr0YBksCoQB0anCz9KCqLO8lXvoMYRuhn0BodSXAmFAZJn33j7G0IQuiLyVe11mGaXJ2gLQFiMSggJhgCRdpSvtjLoJg5RlTy2tQygkDTh3Cr1O10cWKZsCYUA1eQ2Cc/kr96x97XUJhU6fJx7ig75NudSLAmEA1X1AtZsiU0t3797tdu7c2ejVvGWGuBaySREKhAFT9wHVLIpu1fDUU081thIsM8S11YUU1XMgAF8CtmV5kX4dwxoI7WfMaVMZm7DoaZjOcMsO8SItrKacLEi1ygiEtwF/D3wIGMvyYlUfwxgI7WGQZeAy/u86QwyjqllRTRhgl/oppcsIWAtcD/wA+F1gb3RkefGyj2ELhKwDrFr0VC9VV9p1n4Ir9VNWIIwD/xa4F/h3wIejI8uLl30MWyBkncoY//edO3dmun5A+/sMSzdO1frVrTMIY0rSP2V0GV0J/AjYB6zJ8mJVH8MWCM51n8rYvuipSBhooLI8/fw+mz7rTPqnjED4JnBhlhfp1zGMgZCmrDPEpgxUNqkV08+yNn1divSHpp02UN6KJH4lrl7OEOs+UKlWTDK1ECQrBULDdKr00i6SE12rN14hFF0BW+eByqa0YvpJYwiShwKhYdL+oDtdJCe+4V10bN++3e3cubO0UKhLJVP3Vkw/1Tm8pZ4UCA2U9AedFgDtu5+WtYtmnbshVBEqGKUYBUJDpYVCvCWwZ8+eVWEQPaeMffbrPFBZ51ZM1dR1JkUpEBos6Q86HgiXXHJJ6iK0Xhel1bmFEGlCGaugwXUpqvaBAGwG7gQOA4eAqW7PGZZAcC650tuzZ89zYRB1C5XZhdKks+86t2KqlGcm2tzcnJubm8v02NBTdaVaTQiEc4FXtH4+Fb9v0gWdnjNMgeDc6kpvbm7OXXHFFc91C3U6O857htik/vlhbSHkodaExNU+EFYVBP4KeGOnxwxTIKRVenNzc25paSnT2XHWs74mDVQ2qRUTksYbJK5RgQBsAx4ETuv0uGEJhE6VXtJU014HkJtScTSpFVMHTQp6qVZjAgGYBA4Cv5Zy/3XALDC7ZcuWKr6rWulU6cWDYGpqqpQ/6KZ0LahyK0YhKs41JBCAMeAOMm6nPegthE5/pGmBUFYo5Bl4rlsY5H3csFE3m9Q+EAAD/gswk/U5gxwI3cIgqcsoafHaIP6BN6UVU2caiB9uTQiEX2z9j/lD4Put402dnjPIgZBW6XVavRyv9IYhFOrcimmCYZ2qK9kDYZRAnHN/g28lCDA+Ps5tt93G2NgYZie+luPHj3P48GGmp6fZv3//c/ft37+f48ePMz4+DoCZsX//fgAOHz684r6yLSwsrCpnGudcKWXJ83wzq+yzh9TL9+6cY+/evSses3fv3hX/T4kEayEUOQa5hdBJnc6O1X0TRi/fu8YQhLp3GRU5hjUQ6kQDvGEU/d7LXs0uzaRAkMpoCmgYeb/3bvta6fc0PBQIUqle5rfXqQusabJ+71k3OVQoDAcFglSuSN+0xiB6l+V71/cscQoE6Yu889s1BlGOLN+7WmISUSBI3+Sd364xiHJoXYFklTUQTqpgJqsMEeeS57f7/weTRWsmpqenmZmZWfH46PVmZmZWrb2QE4p87yJdZUmNuhxqIdRLr/PbNT++GH1vkhfqMpIqlbWLpvbYyUe7l0oRCgSpTNljAOoLz0ZjL1KUAkEqUfYsIbUQstHsLOlF1kAItrmdNFPaZnvtsmy259zqAeToNqAB5Zgyv3eRVFlSoy6HWgj1UMb8dvWF56d1BVIUaiFIVXrditoltAyiM974Ga5aCitpC3CpmgJB+qpTGEQUCiJhKBCkr9QXLlJf5ruXmmHHjh1udnY2dDGkRyGuuCYyzMzsoHNuR7fHqYUgfae+cJF60l5GIiICKBBERKRFgSAiIoACQUREWoIGgpldaWZ/Z2Y/NrMPhCyLiMiwCxYIZjYCfAy4CrgA+HUzuyBUeUREhl3IFsKrgB875+5zzi0AnwXeGrA8IiJDLWQgbAQeit0+0vo3EREJIGQgJC1TXbVs2syuM7NZM5s9evRoH4olIjKcQgbCEWBz7PYm4JH2BznnbnLO7XDO7diwYUPfCiciMmxCBsIB4MVm9nwzGwfeDtwWsDwiIkMt2F5GzrlFM3s3cAcwAnzKOXcoVHlERIZd0M3tnHNfAr4UsgwiIuJppbKIiAAKBBERaVEgiIgIoEAQEZEWBYKIiAAKBBERaVEgiIgIoEAQEZEWBYKIiAAKBBERaRmSQPhH4FjoQoiI1FrQvYz658PAR4GzgG3A1tbR/vO6IKUTEamDIQmEq4HzgPuBB4DDwJeBZ9sedxrJQRH9vIHk6/qIiDTfkATC61pHnAN+hg+I+1v/jf/818CTbc85hfTWxVbgXIamF05EBs6QBEISw5/xbwB2pDzmcdID4yA+UOLGgC2kh8YmhvorF5FaU+3U0brW8fKU+4+xOiiin28HHm17/EnARtK7pLYAJ5dWehGRPBQIPVkLXNA6kswBD5EcGt8EPgMstT3neXQex5gsr/giIjEKhEqdDLy4dSRZBB4muYVxEPhvwELbc86k+0wpDXyLSH4KhKBGOVGZtw96AywDj5HcwrgXfznqZ9qecyqdWxhno8AQkSQKhFo7CT9d9jzg1Qn3O+D/kT7w/Tf4gfG4U+g88H0uMFLiZxCRplAgNJoB61vHK1Me8wTJLYwHgLuAo22PHwU2k97C2IyfTSUig0aBMPBOB17WOpI8AzzIibCI/vsA8BX8TCkXe3zUamkPiuj2FnwrRESaRoEw9NYAL20dSeaBIyR3Sf0t8FlWz5Q6m/QWxlb8inARqZsggWBmHwHegp9C8xPgt5xz7Z3dUgsTwAtbR5JF4BGSxzG+D9yGD5W4M+i84vtMNPAt0n+hWghfBT7onFs0s+uBDwLvD1QW6ckovptoC/BLCfcvA/+X1a2L+4H/A3yN1TvRTtI5MM5BgSFSviCB4Jz7Suzmt/G7z8lAOgk/c+lc4LKE++MzpZIGv/83q2dKTbB67CL+83loppRIfnUYQ/iXwOfS7jSz64DrALZs2dKvMknfZJkp9STpU2t/APxD2+NH8ftGbWN1aGxr3TdeUvlFBoc557o/qsgLm30Nvw9Duw855/6q9ZgP4XeW+zWXoSA7duxws7Oz5RZUBkA0UyptX6lHWDlTyvCtiG2ktzQ0U0oGh5kddM6l7eL5nMpaCM65X+l0v5n9C+DNwOVZwkAkXbeZUgukz5T6FvBf8YPjcWfTeRxDM6Vk8ISaZXQlfhD59c659r0XREo2DrygdSRZ4sRMqfYWxg+B/8HqmVLr6Dy19iw08C1NE2oM4T/hRwa/amYA33bOvTNQWWTojeBXYG8GfjHhfocfp7if1aHxE+DrwNNtz1lL95lSupiS1EuoWUYvCvG+IsUYvgI/B/gnCfc74B9JH/j+DvDztueMs7JF0T7wfR71mPMhw0T/x4n0zPCL6c4Etqc85inSp9Z+Eb9WI24EPxsqrYWxGd/IFimPAkGkL04FLmodSeZYGRjx0LgTf92M5djjDb+2o1O31JpSP4EMPgWCSC2cDLykdSQ5jp8pldTC+C7w+dZj4tbT+doY68orvgwEBYJII4wBz28dSZbwF1O6n9WhcQj4n/hWSNzpdG5hrEczpYaLAkFkIIwAG1vHaxPud/hrXyRdF+N+4K/xK8Lj1pC+cG8rvstKM6UGiQJBZCgYfrHd2cClKY95nOQWxgPAAfyeU3Hj+MHttBbGJlTFNIt+WyLSsg64pHUkeZqVF1OKh8aX8RdTijuJEzOlkloYW/BjJ1IXCgQRyWgSuKB1JJkDHiI5MP4X8JesnCkFfruzTgPfk6WVXrpTIIhISU4GXtw6khzHT59NWsA3C3yB1TOlzqLzwPc6NPBdHgWCiPTJGL4i3wa8PuH+ZXy3U9LA92HgduDZtuecSnrrYhuwAQVGdgoEEamJkzgxU+o1Cfc74Gckz5KKuqXaZ0qdgh+r2EZyYGimVJwCQUQawvBn/BvoPFMq7boYB/GBEjeGnym1jeRWxqbWY4aDAkFEBsi61vHylPuPkb6n1O0kz5TaSPoYxmDNlFIgiMgQWUvnmVLz+JlSSS2MbwKfwa8KjzuHztfGOLW00ldNgSAi8pwJ4EWtI8kiJ2ZKtYfGXcB/x1+hL+5MOs+UOoO6DHwrEEREMhvlRIWeZBm/lXlSC+Pvga/iu63iJuncwjiHfgWGAkFEpDQn4WcunQtclnC/w28BkjaO8bf4gfG4k/FjFTeRPF23PAoEEZG+MfwusuuBV6Y85kmS12KcVXnpFAgiIrVyGnBx6+gvrcgQERFAgSAiIi0KBBERARQIIiLSEjQQzOx3zcyZ2fqQ5RARkYCBYGabgTfiL8EkIiKBhWwh/EfgffiVGiIiEliQQDCzXcDDzrkfZHjsdWY2a2azR48e7UPpRESGkzlXzQm6mX0Nf8HUdh8Cfg/Y6Zx7wszuB3Y459o3Kk96zaP4JXtFrGf1ZujDTN/HCfouVtL3sdIgfB9bnXMbuj2oskBIfUOzi4GvA8+0/mkT8AjwKufcYxW+76xzbkdVr980+j5O0Hexkr6PlYbp++j71hXOubuBs6PbeVoIIiJSHa1DEBERoAab2znntvXprW7q0/s0hb6PE/RdrKTvY6Wh+T76PoYgIiL1pC4jEREBhiQQzOxKM/s7M/uxmX0gdHlCMbPNZnanmR02s0NmNhW6THVgZiNmdpeZfTF0WUIzs3VmdquZ3dv6/+TVocsUipm9p/V3co+ZfcbMTg5dpqoNfCCY2QjwMeAq4ALg183sgrClCmYR+DfOufPx1/f710P8XcRNAYdDF6ImbgBud84+HNoCAAAC1ElEQVS9FHg5Q/q9mNlGYA9+BuRFwAjw9rClqt7ABwLwKuDHzrn7nHMLwGeBtwYuUxDOuUedc99r/fwU/o99Y9hShWVmm4BfBT4ZuiyhmdlpwOuAPwdwzi0459ov8DtMRoFTzGwUWINfLzXQhiEQNgIPxW4fYcgrQQAz2wZsB74TtiTBzeD31FoOXZAaeAFwFPiLVhfaJ81sbehCheCcexj4E/zmm48CTzjnvhK2VNUbhkCwhH8b6qlVZjYJfB6Yds49Gbo8oZjZm4F/cM4dDF2WmhgFXgF8wjm3HTgGDOWYm5mdge9JeD5wHrDWzH4jbKmqNwyBcATYHLsdbZUxlMxsDB8Gn3bOfSF0eQJ7LbCrtVr+s8AbzOzmsEUK6ghwxDkXtRpvxQfEMPoV4KfOuaPOuePAF4DXBC5T5YYhEA4ALzaz55vZOH5g6LbAZQrCzAzfP3zYObc/dHlCc8590Dm3qbU48u3AN5xzA38WmKa1l9hDZvaS1j9dDvwoYJFCehC4zMzWtP5uLmcIBtiDr1SumnNu0czeDdyBnynwKefcocDFCuW1wD8D7jaz77f+7fecc18KWCapl93Ap1snT/cBvxW4PEE4575jZrcC38PPzruLIVixrJXKIiICDEeXkYiIZKBAEBERQIEgIiItCgQREQEUCCIi0qJAECmotXvsT83szNbtM1q3t4Yum0gRCgSRgpxzDwGfAPa1/mkfcJNz7oFwpRIpTusQRHrQ2grkIPAp4HeA7a1ddUUaZ+BXKotUyTl33MzeC9wO7FQYSJOpy0ikd1fht0i+KHRBRHqhQBDpgZldArwRfwW695jZuYGLJFKYAkGkoNYumJ/AX1fiQeAj+IuqiDSSAkGkuN8BHnTOfbV1++PAS83s9QHLJFKYZhmJiAigFoKIiLQoEEREBFAgiIhIiwJBREQABYKIiLQoEEREBFAgiIhIiwJBREQA+P/VVuiBgrl3iwAAAABJRU5ErkJggg=="/>
          <p:cNvSpPr>
            <a:spLocks noChangeAspect="1"/>
          </p:cNvSpPr>
          <p:nvPr/>
        </p:nvSpPr>
        <p:spPr>
          <a:xfrm>
            <a:off x="52388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6103" y="3881752"/>
            <a:ext cx="64141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方法描述：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论文方法相关理论描述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3877" y="923925"/>
            <a:ext cx="801560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题目：</a:t>
            </a:r>
            <a:r>
              <a:rPr kumimoji="0" lang="zh-CN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</a:t>
            </a:r>
            <a:endParaRPr kumimoji="0" lang="zh-CN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877" y="1487169"/>
            <a:ext cx="8015607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摘要：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任务、问题、方法、实验及结果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3879" y="4631690"/>
            <a:ext cx="8100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实验结果及分析：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实验设计、实验结果、结果分析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102" y="3059427"/>
            <a:ext cx="707072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概述：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简单综述。相关领域的现状分析及论文方法简介</a:t>
            </a:r>
            <a:endParaRPr kumimoji="0" lang="zh-CN" altLang="en-US" sz="24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104" y="5550535"/>
            <a:ext cx="8100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结论及展望：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论文工作小节，结论，不足与进一步工作方向。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424" y="2313940"/>
            <a:ext cx="8015602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sz="24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关键词：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方法及应用相关的</a:t>
            </a:r>
            <a:r>
              <a:rPr kumimoji="0" lang="en-US" altLang="zh-CN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3~5</a:t>
            </a:r>
            <a:r>
              <a:rPr kumimoji="0" lang="zh-CN" altLang="en-US" sz="20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个专业词汇</a:t>
            </a:r>
            <a:endParaRPr kumimoji="0" lang="zh-CN" altLang="en-US" sz="20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14400" y="-234950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机器学习资源</a:t>
            </a:r>
            <a:endParaRPr kumimoji="0" lang="zh-CN" alt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0595" name="AutoShape 2" descr="data:image/png;base64,iVBORw0KGgoAAAANSUhEUgAAAYQAAAEKCAYAAAASByJ7AAAABHNCSVQICAgIfAhkiAAAAAlwSFlzAAALEgAACxIB0t1+/AAAADl0RVh0U29mdHdhcmUAbWF0cGxvdGxpYiB2ZXJzaW9uIDIuMi4zLCBodHRwOi8vbWF0cGxvdGxpYi5vcmcvIxREBQAAIABJREFUeJzt3XuQJWd93vHvT3OTdkfSStqVkPbKzaAbaGFFBNgQI7OSMCxVLonCJSexg62ChN0ZNuZmysFxuZKVcW1GRQBZxriSEgYiQWKFgMRN5WCHy84iQFpWdkDosrrES7BuK83MzsybP97T2p4z3ed09+k+b/c5z6eqS3P23N5zRvM+/V7bnHOIiIicFLoAIiJSDwoEEREBFAgiItKiQBAREUCBICIiLQoEEREBFAgiItKiQBAREUCBICIiLaOhC5DH+vXr3bZt20IXQ0SkUQ4ePPgz59yGbo9rVCBs27aN2dnZ0MUQEWkUM3sgy+PUZSQiIoACQUTqanERnngClpZClySbppU3gQJBRMKKV6Tz83DzzXDxxTA+DmefDWNj/vbNN/v766Rp5e3CmrT99Y4dO5zGEEQGwPw83HILXH89HDrkK9GFBRgZ8T/Pza1+zuSkr3Rvvx0uvbT/ZW733e/CVVf5cj/99Or7k8q7uAjHjvn7Rkb6VlQzO+ic29HtcWohiEh/ffe7cN558K53wT33gHO+UgXfSkgKA/CV7s9/Dr/8y3DgQP/Km+TAAXjDG3x5ksIATpT39a+HP/zDRrQi1EIQkf45cMBX6MeO9fY6Z54JjzwCExPllCuP+XkfaD//ee+v1adWj1oIIlIv8/Nw5ZW9hwH4FsWtt3Z/XBUDvbfccqJF06s6tXpQIIhIv5Rdke7bl3xf1QO9+/aldxMVdeyYD8vA3UcKBBHpj+uvL7ciPXRo9Zl/2viEc/72u97l7897Nh6FzEUX+fetQtZWT4UUCCJSvaWl8ivS0dGVAZNnoDdLF03U3fStb50ImarCICpbWqunTxQIIlK9p5/23TZlWlz0g7KQf3wirYumvbtp/Xp4zWs6h0yZklo9faRAEJHqTU7C8ePlvuaFF56Yy19kfKK9iyapu2lxsbzyZtHe6ukzBYKIVG9kxFfgZZmchA984MTtIuMT8S6aLN1N/RBv9QSgQBCR/nj/+2Ht2nJea3wcrr7a/9zL+MQ998Azz5Q3HbZX8VZPAAoEEemPa64p53XWrvULuaJFab2OT/zRH5U3HbYX7a2eABQIItIfExPwvOcVf/7kpF+hfOedK1f19jo+8cd/HLabKBJv9QSiQBCR/njmGbjvvuLP//jH/XYV7Vs89Do+UYftqttbPYEoEESkWouL8I1vwMaNfuZOEWNjsGtXeoX5/vcHHYxNtWYNmMEppyTfn9bqCUSBICLli8/nHxuDyy+Hxx8v/nrdZt9cc0356xx6tWkT3HST/9x/9md+lbOZL6eZv33jjcmtnkAadU1lEWmAbtcJKKLb7JuJCfj85/3U0bpYtw6uvdb/fO21/lha8t9Jt+shBLpuQtAWgpm9x8wOmdk9ZvYZMzs5ZHlEpEdVzOfPOvvmda/zZ951kbTqeGQETj89uZKvwdXXggWCmW0E9gA7nHMXASPA20OVR0R6VOb21nFZZ9/0Mrh8UgVVYZ5Vx1VtypdT6DGEUeAUMxsF1gCPBC6PiBRV5vbWkYkJuO227LNvigwuT07CH/xBeYvmIllXHZe9KV8PggWCc+5h4E+AB4FHgSecc18JVR4RKSjq6vjt3y5/Pv/IiJ9dlLUSvOYa36LIY3wc3vc+P9PnzDPLm62UZdVxWZvylSRkl9EZwFuB5wPnAWvN7DcSHnedmc2a2ezRo0f7XUwR6STq6njnO6uppJ55Jt+Z8cSEn8+f9Ww/Pv//0kv9jJ8bb1w9Iyhvl1LWcY8yNuUrUbBrKpvZNcCVzrl3tG7/c+Ay59y/SnuOrqksUiNlXR85qzzXUT5wwJ9Jp810ynIt42hG0NgYbN6c7xrKWct68cV+jCCviy6Cu+/O/PAmXFP5QeAyM1tjZgZcDhwOWB4RyaqqAeRO8pwZdzrbzzr/P5oRtGZN8VZHJ71sylfRdROCrUNwzn3HzG4FvgcsAncBN4Uqj4jkUMUAcjdPPw3veIefeXPNNd0r3ImJ/PP/01x6qR9j6LXV0f55xsaKfY/RDKbTT8//3A6CdRkVoS4jkZoo2tVRhjVrfMX75S/DZZf1973n530rZd8+f5Y+OupnE114oR8zuPrq7DOilpZ8IBSpg838hn4Zwy1rl5ECQUTy6aUiK9sLXwi///t+ZfRZZ/X3WgK9tjpAYwgi0nBVXB+5qJ/8BH7zN+Gcc/q+qrfjquOsiq6bqOi6CQoEEcmn1+sPTE5WszK4z6t6S1F03URF101QIIhIPr1sETExAR/7GHz0o9VtV92nVb2l6GXdRAUUCCKSX5GujokJ2LDBd/FMT1d/lbKKV/WW5mUv8yulO7Wa+nTdBAWCiORXpKtjfh6OHPFdO710OeXx+OM+fOoaCtFK7498BJaXkx8zMgLvfW9frpugQBCR/PJ2dYSyvOwvUlPlmMLiIjzxRP6FYlm3Cl9a8td9/uEPeytnBgoEESkmWqxV5oZwVVheLn9ModdrF9RsU7uIAkFEiuu0RcSmTcEvGr9Cnkq101l/GdcuqNmmdhEFgoj0Jtoi4q674Gc/g8ce82ME69bVr+++U6Wa5ay/rGsXXH99/kH1p5/2K6QrpJXKIlLc/Lw/273+er+Vw9iYD4MLLii+cVvVklb5drsO9OSk/2xLS/Dkk9nfK2nX0z5uWXHiadlWKgfb3E5EGi6pEo26QXoJg9HRE4vfqthNNdopNKpUo7P+Tu9VdIps1CK59tqVr1WzTe0i6jISkfyyzpApYnERHn4Y/vRPfV982eLXOq56G++kbp6TTy4+7TbrZTkLUiCISD5VV6KbNvkdTX/hF/zAbtkWF/0Z+s03w4telO/CN0UcOuSv/BaNT5xySvGNAbNclrMH6jISkXxuuaX6weIqQ+cFL/BXQEsbLyjbyAhs3OiDqJf3q3BTu4gCQUTy+fCHq71S2sMPw+c+V80FeNas8aul+zn7aXHRr5juVYWb2kUUCCKS3be/DffdV+17jI76fvcqzt6ffbYe13HIq+JN7SIKBBHJZn4e3vSm6t/n+HG4997yX3diwm8g9+yz5b92VfJelrNHGlQWkWxuuaU/m9Kdf365F+CJdgrduLE5YWDm10vceGNfNrWLKBBEJJsiq2vzmpyED36wt+CJb58RVaoPPQQ//Wl55aza3JxfPHfttX3d/kOBICLdLS31Z+Xx+Di87W3FL8Bz0UU+TI4e9f+NKtXjx8trdZx2WucN/SYn4Ywz/FhIEWNjwVoyCgQR6a4f11GOD5z2cq3hpGsd93rZz3gZv/a19A39ohbJkSP5t8OOVLz4rBPtZSQi3fWy/w7Aqaf656btE9Q+cDo/71cp51k0lrRvUNzFF/vdSIvoNLi7tOQ/1+TkyhAq+n5Jey31KOteRkFbCGa2zsxuNbN7zeywmb06ZHlEJEUv11F+4Qt9F06nM+r2gdMqrjVcpNUBfuV0p8HdpBZJ0ffrw+KzToK2EMzsPwPfdM590szGgTXOudQVHGohiAR0881+r/88A8uTk74yjW/ulnZGneTAAb9iudMupFmnZRZpdZxxBjz6aLGB3SpaOQXVvoVgZqcBrwP+HMA5t9ApDEQksCLXUU5aXZt2Rp2k0wV48k7LLNLquOOO4pVzFa2cioXsMnoBcBT4CzO7y8w+aWY1v0CryBALVcFFF+C5++7kGUR5Xj/LZT+jdQt33tn7/P9+v1+PQgbCKPAK4BPOue3AMWBV55mZXWdms2Y2e/To0X6XUUTiQldweVoXacpsddTx/XoQbAzBzJ4HfNs5t611+5eADzjnfjXtORpDkDQLCwuMjY1hZl0f65zj+PHjjOft/pAT5uf9hV/27fPrE0ZH/XTJCy/0g6JXX12v6yl3kmdMo4nvRwPGEJxzjwEPmdlLWv90OfCjUOUZZAsLC2QNfuccC1XsMlmhhYUFdu3axd69e7t+Tucce/fuZdeuXY37nLVSZjdOaGW0Our8fjmEXpi2G/i0mf0QuAT494HLM3CGobIcGxvj/PPPZ2ZmpuPnjD7fzMwM559/PmNVL7QqWW2DvcYVnOTknGvM8cpXvtJJPsvLy256etoBbnp62i0vL/f0uLrqVv6mf775+Xl3xRVXZCp79FmvuOIKNz8/36cSSp0Bsy5DHRu8ks9zKBCKGfTKMpL2OQbh8w1LsEs1FAiywiBXlnFJn6dJn29+fj5zZb+0tLSiBdC0zyr9o0CQVZpeWWYV/1zR0YTPl6VbKP7Ztm/f7nbu3PlciAzi71LKoUCQRE2tLPNaXl5e8Rmb8PmyVupLS0tu+/btz4XC0tKSwkA6UiBIqiZWlnkkhd7u3bvd0tJS5ueHGozNM94ThcIgB7uUQ4EgiQa9hZBUoe7evXvF2XSW54ecoZN1vGdpaWmgg13Ko0CQVQZ9DCHt8yR1seR5fgjdflfxbqIswd5psDrpvTVddbAoEGSFQZ9l1O1zdAuFOn4Paa25pDGD6PbU1JSbm5tb8TpawyAKBHnOoK9D6GUwNs/zQ5ibm1sRCGkDyMvLy25qasoBbuvWrStCQWsYRIEgzrnhqAzynAHHQ2H37t21/tzxSj46LrnkksSytj92ampq1f2DfFIgnSkQxDk3PN0FefrIl5aWnhto7vfAetZyxiv4qakpt2fPnhWhEO/yau8yip4X/0zz8/MdWxedFrxJ8ykQ5DmDNKBY1mcJMfU2azgndf/Mzc25rVu3rmoBJJ3Ztwd7/H07jT/E72/iSYGkUyDIwCmrtRNq6m2WbplOXT9zc3MrWgpprYHodaLPnXWGkha4DS4FggycMsZDQk+97Va2TuMASY9Je1y3921fw6AwGGwKBBlIvQyO1mXqbdr7xbuFOlXy7d1d7dNMs7xv+yrn6LbCYDApEGRgFanY6zbLplNLpVsY9NLdlTT1NsuiPWk2BYIMtDxdP3Wdepu3cu+1u0sthOGlQBhAgzRbqAxZK9Syp96W+XvIOtup1+4ujSEMNwXCgBmW9QR5Za1Qy6rEy/w9LC8vZ1oPEa/Mo8V0afdn6Q7TLKPho0AYMHXt9ggpxPTRsn4P8TDodE2D9m6eTuGS9n5ahyAKhAFUt4HRkEJOH+3195DUl59WWc/Pz7udO3dm6uPv1CLRSuXhpkAYUHWZOhlSyO8g6nrKUoaknUc7dd+k3Y5aElm7qfK2ILLcL82mQBhgIc+OQwtZsbWPH3SbOjo1NbXibD1rkMVDoYzZP+pulMYEAjAC3AV8sdtjFQgnhOg/Dy10xZb0ukm/h04bzKUNSCeFQvuurEVpQoI0KRD2An+pQMgv6wybQVGHii0tFNoDodMU2CxBFh29hkGW900qh8JgsDQiEIBNwNeBNygQ0iX9Mae1EAZ9QLAOFVtS11D89xD9e5GKfNhCXvojayCcRFgzwPuA5cDlqK2FhQV27drF3r17oxDFOcfevXuZmZlhenqa5eVlpqenmZmZYceOHbzlLW9hYWEhcMmrMT4+jplleqyZMT4+XnoZzIz9+/czNTXFDTfcwA033MDU1BTvfve7M7+Gc27V7yj6vcbFf+8ilcuSGlUcwJuBj7d+/qektBCA64BZYHbLli1lB2ftdZuVEp1Bak+a/lpeXr3rKPiL13TqMoqe296dNcwTBaR61L3LCPgPwBHgfuAx4Bng5k7PGdYuo7R562mLlwatEqlDN1H7e8S7jNpDodt1CjoNTA/rVGKpVu0DYUUhOrQQ4sewBoJz2S8QX/ftB/JW7k899VTwgeSk92iv+KMj+h0lhUKeMEh6vzr+PqUZFAgDJpph094C6HRmWbepg0VnCWVZmNWvijP6DEkVfnsrLb4WYW5uLncY9PuzyeBqVCBkPYY5EJxbvf1AdKSdWdYpDJzrbWfOOp1Fz83NJXYJpYVCUhg4V49ptDIcFAgDrMlTE4t2kdSlnz1P+duvOZB3XULSeysMpAgFwoBorzA6rVBuSoVRtHIPPROnSAunqcEtg0WBMAB63TunzopW7p0CsWpZu3jm5+fd4uJiphZCU0Jcmk2BMADSZrS0n1XHZ7oUXSEbQtHKPWSXWbcunvbtqqOtJ5o0+C+DR4EwILpV+E0OBOfyV+4hWwhZDMr0YBksCoQB0anCz9KCqLO8lXvoMYRuhn0BodSXAmFAZJn33j7G0IQuiLyVe11mGaXJ2gLQFiMSggJhgCRdpSvtjLoJg5RlTy2tQygkDTh3Cr1O10cWKZsCYUA1eQ2Cc/kr96x97XUJhU6fJx7ig75NudSLAmEA1X1AtZsiU0t3797tdu7c2ejVvGWGuBaySREKhAFT9wHVLIpu1fDUU081thIsM8S11YUU1XMgAF8CtmV5kX4dwxoI7WfMaVMZm7DoaZjOcMsO8SItrKacLEi1ygiEtwF/D3wIGMvyYlUfwxgI7WGQZeAy/u86QwyjqllRTRhgl/oppcsIWAtcD/wA+F1gb3RkefGyj2ELhKwDrFr0VC9VV9p1n4Ir9VNWIIwD/xa4F/h3wIejI8uLl30MWyBkncoY//edO3dmun5A+/sMSzdO1frVrTMIY0rSP2V0GV0J/AjYB6zJ8mJVH8MWCM51n8rYvuipSBhooLI8/fw+mz7rTPqnjED4JnBhlhfp1zGMgZCmrDPEpgxUNqkV08+yNn1divSHpp02UN6KJH4lrl7OEOs+UKlWTDK1ECQrBULDdKr00i6SE12rN14hFF0BW+eByqa0YvpJYwiShwKhYdL+oDtdJCe+4V10bN++3e3cubO0UKhLJVP3Vkw/1Tm8pZ4UCA2U9AedFgDtu5+WtYtmnbshVBEqGKUYBUJDpYVCvCWwZ8+eVWEQPaeMffbrPFBZ51ZM1dR1JkUpEBos6Q86HgiXXHJJ6iK0Xhel1bmFEGlCGaugwXUpqvaBAGwG7gQOA4eAqW7PGZZAcC650tuzZ89zYRB1C5XZhdKks+86t2KqlGcm2tzcnJubm8v02NBTdaVaTQiEc4FXtH4+Fb9v0gWdnjNMgeDc6kpvbm7OXXHFFc91C3U6O857htik/vlhbSHkodaExNU+EFYVBP4KeGOnxwxTIKRVenNzc25paSnT2XHWs74mDVQ2qRUTksYbJK5RgQBsAx4ETuv0uGEJhE6VXtJU014HkJtScTSpFVMHTQp6qVZjAgGYBA4Cv5Zy/3XALDC7ZcuWKr6rWulU6cWDYGpqqpQ/6KZ0LahyK0YhKs41JBCAMeAOMm6nPegthE5/pGmBUFYo5Bl4rlsY5H3csFE3m9Q+EAAD/gswk/U5gxwI3cIgqcsoafHaIP6BN6UVU2caiB9uTQiEX2z9j/lD4Put402dnjPIgZBW6XVavRyv9IYhFOrcimmCYZ2qK9kDYZRAnHN/g28lCDA+Ps5tt93G2NgYZie+luPHj3P48GGmp6fZv3//c/ft37+f48ePMz4+DoCZsX//fgAOHz684r6yLSwsrCpnGudcKWXJ83wzq+yzh9TL9+6cY+/evSses3fv3hX/T4kEayEUOQa5hdBJnc6O1X0TRi/fu8YQhLp3GRU5hjUQ6kQDvGEU/d7LXs0uzaRAkMpoCmgYeb/3bvta6fc0PBQIUqle5rfXqQusabJ+71k3OVQoDAcFglSuSN+0xiB6l+V71/cscQoE6Yu889s1BlGOLN+7WmISUSBI3+Sd364xiHJoXYFklTUQTqpgJqsMEeeS57f7/weTRWsmpqenmZmZWfH46PVmZmZWrb2QE4p87yJdZUmNuhxqIdRLr/PbNT++GH1vkhfqMpIqlbWLpvbYyUe7l0oRCgSpTNljAOoLz0ZjL1KUAkEqUfYsIbUQstHsLOlF1kAItrmdNFPaZnvtsmy259zqAeToNqAB5Zgyv3eRVFlSoy6HWgj1UMb8dvWF56d1BVIUaiFIVXrditoltAyiM974Ga5aCitpC3CpmgJB+qpTGEQUCiJhKBCkr9QXLlJf5ruXmmHHjh1udnY2dDGkRyGuuCYyzMzsoHNuR7fHqYUgfae+cJF60l5GIiICKBBERKRFgSAiIoACQUREWoIGgpldaWZ/Z2Y/NrMPhCyLiMiwCxYIZjYCfAy4CrgA+HUzuyBUeUREhl3IFsKrgB875+5zzi0AnwXeGrA8IiJDLWQgbAQeit0+0vo3EREJIGQgJC1TXbVs2syuM7NZM5s9evRoH4olIjKcQgbCEWBz7PYm4JH2BznnbnLO7XDO7diwYUPfCiciMmxCBsIB4MVm9nwzGwfeDtwWsDwiIkMt2F5GzrlFM3s3cAcwAnzKOXcoVHlERIZd0M3tnHNfAr4UsgwiIuJppbKIiAAKBBERaVEgiIgIoEAQEZEWBYKIiAAKBBERaVEgiIgIoEAQEZEWBYKIiAAKBBERaRmSQPhH4FjoQoiI1FrQvYz658PAR4GzgG3A1tbR/vO6IKUTEamDIQmEq4HzgPuBB4DDwJeBZ9sedxrJQRH9vIHk6/qIiDTfkATC61pHnAN+hg+I+1v/jf/818CTbc85hfTWxVbgXIamF05EBs6QBEISw5/xbwB2pDzmcdID4yA+UOLGgC2kh8YmhvorF5FaU+3U0brW8fKU+4+xOiiin28HHm17/EnARtK7pLYAJ5dWehGRPBQIPVkLXNA6kswBD5EcGt8EPgMstT3neXQex5gsr/giIjEKhEqdDLy4dSRZBB4muYVxEPhvwELbc86k+0wpDXyLSH4KhKBGOVGZtw96AywDj5HcwrgXfznqZ9qecyqdWxhno8AQkSQKhFo7CT9d9jzg1Qn3O+D/kT7w/Tf4gfG4U+g88H0uMFLiZxCRplAgNJoB61vHK1Me8wTJLYwHgLuAo22PHwU2k97C2IyfTSUig0aBMPBOB17WOpI8AzzIibCI/vsA8BX8TCkXe3zUamkPiuj2FnwrRESaRoEw9NYAL20dSeaBIyR3Sf0t8FlWz5Q6m/QWxlb8inARqZsggWBmHwHegp9C8xPgt5xz7Z3dUgsTwAtbR5JF4BGSxzG+D9yGD5W4M+i84vtMNPAt0n+hWghfBT7onFs0s+uBDwLvD1QW6ckovptoC/BLCfcvA/+X1a2L+4H/A3yN1TvRTtI5MM5BgSFSviCB4Jz7Suzmt/G7z8lAOgk/c+lc4LKE++MzpZIGv/83q2dKTbB67CL+83loppRIfnUYQ/iXwOfS7jSz64DrALZs2dKvMknfZJkp9STpU2t/APxD2+NH8ftGbWN1aGxr3TdeUvlFBoc557o/qsgLm30Nvw9Duw855/6q9ZgP4XeW+zWXoSA7duxws7Oz5RZUBkA0UyptX6lHWDlTyvCtiG2ktzQ0U0oGh5kddM6l7eL5nMpaCM65X+l0v5n9C+DNwOVZwkAkXbeZUgukz5T6FvBf8YPjcWfTeRxDM6Vk8ISaZXQlfhD59c659r0XREo2DrygdSRZ4sRMqfYWxg+B/8HqmVLr6Dy19iw08C1NE2oM4T/hRwa/amYA33bOvTNQWWTojeBXYG8GfjHhfocfp7if1aHxE+DrwNNtz1lL95lSupiS1EuoWUYvCvG+IsUYvgI/B/gnCfc74B9JH/j+DvDztueMs7JF0T7wfR71mPMhw0T/x4n0zPCL6c4Etqc85inSp9Z+Eb9WI24EPxsqrYWxGd/IFimPAkGkL04FLmodSeZYGRjx0LgTf92M5djjDb+2o1O31JpSP4EMPgWCSC2cDLykdSQ5jp8pldTC+C7w+dZj4tbT+doY68orvgwEBYJII4wBz28dSZbwF1O6n9WhcQj4n/hWSNzpdG5hrEczpYaLAkFkIIwAG1vHaxPud/hrXyRdF+N+4K/xK8Lj1pC+cG8rvstKM6UGiQJBZCgYfrHd2cClKY95nOQWxgPAAfyeU3Hj+MHttBbGJlTFNIt+WyLSsg64pHUkeZqVF1OKh8aX8RdTijuJEzOlkloYW/BjJ1IXCgQRyWgSuKB1JJkDHiI5MP4X8JesnCkFfruzTgPfk6WVXrpTIIhISU4GXtw6khzHT59NWsA3C3yB1TOlzqLzwPc6NPBdHgWCiPTJGL4i3wa8PuH+ZXy3U9LA92HgduDZtuecSnrrYhuwAQVGdgoEEamJkzgxU+o1Cfc74Gckz5KKuqXaZ0qdgh+r2EZyYGimVJwCQUQawvBn/BvoPFMq7boYB/GBEjeGnym1jeRWxqbWY4aDAkFEBsi61vHylPuPkb6n1O0kz5TaSPoYxmDNlFIgiMgQWUvnmVLz+JlSSS2MbwKfwa8KjzuHztfGOLW00ldNgSAi8pwJ4EWtI8kiJ2ZKtYfGXcB/x1+hL+5MOs+UOoO6DHwrEEREMhvlRIWeZBm/lXlSC+Pvga/iu63iJuncwjiHfgWGAkFEpDQn4WcunQtclnC/w28BkjaO8bf4gfG4k/FjFTeRPF23PAoEEZG+MfwusuuBV6Y85kmS12KcVXnpFAgiIrVyGnBx6+gvrcgQERFAgSAiIi0KBBERARQIIiLSEjQQzOx3zcyZ2fqQ5RARkYCBYGabgTfiL8EkIiKBhWwh/EfgffiVGiIiEliQQDCzXcDDzrkfZHjsdWY2a2azR48e7UPpRESGkzlXzQm6mX0Nf8HUdh8Cfg/Y6Zx7wszuB3Y459o3Kk96zaP4JXtFrGf1ZujDTN/HCfouVtL3sdIgfB9bnXMbuj2oskBIfUOzi4GvA8+0/mkT8AjwKufcYxW+76xzbkdVr980+j5O0Hexkr6PlYbp++j71hXOubuBs6PbeVoIIiJSHa1DEBERoAab2znntvXprW7q0/s0hb6PE/RdrKTvY6Wh+T76PoYgIiL1pC4jEREBhiQQzOxKM/s7M/uxmX0gdHlCMbPNZnanmR02s0NmNhW6THVgZiNmdpeZfTF0WUIzs3VmdquZ3dv6/+TVocsUipm9p/V3co+ZfcbMTg5dpqoNfCCY2QjwMeAq4ALg183sgrClCmYR+DfOufPx1/f710P8XcRNAYdDF6ImbgBud84+HNoCAAAC1ElEQVS9FHg5Q/q9mNlGYA9+BuRFwAjw9rClqt7ABwLwKuDHzrn7nHMLwGeBtwYuUxDOuUedc99r/fwU/o99Y9hShWVmm4BfBT4ZuiyhmdlpwOuAPwdwzi0459ov8DtMRoFTzGwUWINfLzXQhiEQNgIPxW4fYcgrQQAz2wZsB74TtiTBzeD31FoOXZAaeAFwFPiLVhfaJ81sbehCheCcexj4E/zmm48CTzjnvhK2VNUbhkCwhH8b6qlVZjYJfB6Yds49Gbo8oZjZm4F/cM4dDF2WmhgFXgF8wjm3HTgGDOWYm5mdge9JeD5wHrDWzH4jbKmqNwyBcATYHLsdbZUxlMxsDB8Gn3bOfSF0eQJ7LbCrtVr+s8AbzOzmsEUK6ghwxDkXtRpvxQfEMPoV4KfOuaPOuePAF4DXBC5T5YYhEA4ALzaz55vZOH5g6LbAZQrCzAzfP3zYObc/dHlCc8590Dm3qbU48u3AN5xzA38WmKa1l9hDZvaS1j9dDvwoYJFCehC4zMzWtP5uLmcIBtiDr1SumnNu0czeDdyBnynwKefcocDFCuW1wD8D7jaz77f+7fecc18KWCapl93Ap1snT/cBvxW4PEE4575jZrcC38PPzruLIVixrJXKIiICDEeXkYiIZKBAEBERQIEgIiItCgQREQEUCCIi0qJAECmotXvsT83szNbtM1q3t4Yum0gRCgSRgpxzDwGfAPa1/mkfcJNz7oFwpRIpTusQRHrQ2grkIPAp4HeA7a1ddUUaZ+BXKotUyTl33MzeC9wO7FQYSJOpy0ikd1fht0i+KHRBRHqhQBDpgZldArwRfwW695jZuYGLJFKYAkGkoNYumJ/AX1fiQeAj+IuqiDSSAkGkuN8BHnTOfbV1++PAS83s9QHLJFKYZhmJiAigFoKIiLQoEEREBFAgiIhIiwJBREQABYKIiLQoEEREBFAgiIhIiwJBREQA+P/VVuiBgrl3iwAAAABJRU5ErkJggg=="/>
          <p:cNvSpPr>
            <a:spLocks noChangeAspect="1"/>
          </p:cNvSpPr>
          <p:nvPr/>
        </p:nvSpPr>
        <p:spPr>
          <a:xfrm>
            <a:off x="52388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10596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5263" y="831850"/>
            <a:ext cx="1446212" cy="1862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597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" y="831850"/>
            <a:ext cx="1731962" cy="173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598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88" y="812800"/>
            <a:ext cx="1438275" cy="1951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599" name="图片 1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825" y="911225"/>
            <a:ext cx="1428750" cy="1608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600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50" y="938213"/>
            <a:ext cx="1187450" cy="170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601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275" y="938213"/>
            <a:ext cx="1558925" cy="161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602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238" y="688975"/>
            <a:ext cx="1522412" cy="2108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603" name="文本框 4"/>
          <p:cNvSpPr txBox="1"/>
          <p:nvPr/>
        </p:nvSpPr>
        <p:spPr>
          <a:xfrm>
            <a:off x="357188" y="3778250"/>
            <a:ext cx="65865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深度学习：https://www.cnblogs.com/charlotte77/p/5485438.html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0604" name="文本框 5"/>
          <p:cNvSpPr txBox="1"/>
          <p:nvPr/>
        </p:nvSpPr>
        <p:spPr>
          <a:xfrm>
            <a:off x="330200" y="3086100"/>
            <a:ext cx="7089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机器学习：https://blog.csdn.net/qq_33278884/article/details/80596626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0605" name="文本框 6"/>
          <p:cNvSpPr txBox="1"/>
          <p:nvPr/>
        </p:nvSpPr>
        <p:spPr>
          <a:xfrm>
            <a:off x="357188" y="4406900"/>
            <a:ext cx="65865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机器之心：https://www.jiqizhixin.com/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0606" name="文本框 7"/>
          <p:cNvSpPr txBox="1"/>
          <p:nvPr/>
        </p:nvSpPr>
        <p:spPr>
          <a:xfrm>
            <a:off x="457200" y="5006975"/>
            <a:ext cx="5051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新智元：http://www.aiworld2018.com/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0607" name="文本框 10"/>
          <p:cNvSpPr txBox="1"/>
          <p:nvPr/>
        </p:nvSpPr>
        <p:spPr>
          <a:xfrm>
            <a:off x="457200" y="5494338"/>
            <a:ext cx="38592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</a:rPr>
              <a:t>Github</a:t>
            </a:r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：https://github.com/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0608" name="文本框 11"/>
          <p:cNvSpPr txBox="1"/>
          <p:nvPr/>
        </p:nvSpPr>
        <p:spPr>
          <a:xfrm>
            <a:off x="457200" y="5918200"/>
            <a:ext cx="3781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</a:rPr>
              <a:t>kaggle</a:t>
            </a:r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：https://www.kaggle.com/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3" y="958848"/>
            <a:ext cx="8091160" cy="5507981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>
            <a:spAutoFit/>
          </a:bodyPr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zh-CN" altLang="en-US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r>
              <a:rPr kumimoji="0" lang="zh-CN" altLang="en-US" sz="44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机器学习发展简史</a:t>
            </a: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R="0" algn="ctr" defTabSz="914400">
              <a:lnSpc>
                <a:spcPct val="200000"/>
              </a:lnSpc>
              <a:buClr>
                <a:srgbClr val="0070C0"/>
              </a:buClr>
              <a:buSzTx/>
              <a:buFont typeface="Wingdings" panose="05000000000000000000" charset="0"/>
              <a:defRPr/>
            </a:pPr>
            <a:endParaRPr kumimoji="0" lang="en-US" altLang="zh-CN" sz="44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271752" y="708658"/>
            <a:ext cx="8601075" cy="42462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1809年，高斯，最小二乘法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1812年，贝叶斯定理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1901年，卡尔·皮尔逊，主成分分析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1943年，Warren McCulloch，Walter Pitts：控制论+神经网络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1953年，Thorndike，K-means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1957年，感知机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1959年，Samuel设计了跳棋程序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1960年，隐马尔科夫模型（HMM）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1967年，最近邻（KNN）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charset="0"/>
              <a:defRPr/>
            </a:pP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47478" y="810260"/>
            <a:ext cx="1868816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en-US" altLang="zh-CN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——&gt;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回归/优化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7834" y="1233784"/>
            <a:ext cx="36861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en-US" altLang="zh-CN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——&gt;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贝叶斯分类/EM算法/HMM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3144" y="1639569"/>
            <a:ext cx="2554616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en-US" altLang="zh-CN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——&gt;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数据预处理/降维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49674" y="4095094"/>
            <a:ext cx="24644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en-US" altLang="zh-CN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——&gt;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K近邻（KNN）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1780" y="4958704"/>
            <a:ext cx="8468995" cy="1614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世纪50年代中叶到60年代中叶，热烈时期，无知识的学习——研究神经元模型和基于决策论方法的自适应和自组织系统，不断修改系统的控制参数以改进系统的执行能力，不涉及与具体任务有关的知识。——导致了模式识别的诞生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buClrTx/>
              <a:buSzTx/>
              <a:defRPr/>
            </a:pP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发展简史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841375" y="728663"/>
            <a:ext cx="7304088" cy="827088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机器学习就是让机器具备人类的学习能力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6925" y="1741488"/>
            <a:ext cx="7816850" cy="4522788"/>
          </a:xfrm>
          <a:prstGeom prst="rect">
            <a:avLst/>
          </a:prstGeom>
        </p:spPr>
        <p:txBody>
          <a:bodyPr>
            <a:spAutoFit/>
          </a:bodyPr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人类的学习活动是一个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复杂的多样性的过程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，包括各种形式和目的，例如：教授式学习、阅读式学习、探索式学习、总结式学习等等。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迄今为止，人类对于自身的学习过程及其所包含的规律还没有十分清楚的认识。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关于机器学习的研究只能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从其应用目的出发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，是简化的人类学习过程的模仿。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人类的学习目的，简单的讲，就是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获取知识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29" grpId="1" animBg="1"/>
      <p:bldP spid="2" grpId="0"/>
      <p:bldP spid="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223519" y="815975"/>
            <a:ext cx="8696940" cy="549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1969年，Minsky指出线性感知机算法不能解决异或问题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20世纪60年代中叶至70年代中叶，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冷静时期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，模拟人类的概念学习过程，采用逻辑结构或图结构作为机器内部描述。机器能够采用符号来描述概念，Winston的结构学习系统，Hayes Roth的基于逻辑的归纳学习系统。只能学习单一概念，未能投入实际应用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1975年，温斯顿（Winston P H）从实例学习—把大量知识引入学习系统，新高潮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1979年，Quinlan，决策树（ID3算法）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1980年，美国卡内基·梅隆大学召开了第一届机器学习国际研讨会(IWML) 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1982年，Hopfield网络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1986年，Machine Learning杂志创刊，BP算法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20世纪70年代中叶至80年代中叶，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复兴时期</a:t>
            </a: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。从单个概念扩展到多个概念，探索不同的学习策略和各种学习方法。建立在大规模的知识库上，实现知识强化学习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发展简史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271752" y="1055368"/>
            <a:ext cx="8601075" cy="507743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1984年，瓦伦特（Valiant L G）提出PAC（Probably Approximately Correct）理论，引入类型数学分析中的ε−δ语言来评价机器学习算法，对近代机器学习（统计机器学习、集群学习、贝叶斯网络、关联规则等）的研究产生重要的影响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1990， Robert Schapire，Boosting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1995年，瓦普尼克（Vapnik V N）出版《统计学习理论的本质》，提出结构风险最小归纳原理和支持向量机学习方法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1993年，Quinlan，决策树（C4.5算法）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1995年，Vapnik，支持向量机（ SVM ）；Leo Breiman和Adele Cutler，随机森林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1997年，Tom Mitchell，机器学习经典教科书《Machine Learning》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1997年，Freund和Schapire，Adaboost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发展简史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271752" y="1055368"/>
            <a:ext cx="8601075" cy="92199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2006年，欣顿(Hinton G E)提出深度学习——模仿人脑神经网络进行分析学习的机制来解释图像、声音和文本的数据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20835" name="文本框 1"/>
          <p:cNvSpPr txBox="1"/>
          <p:nvPr/>
        </p:nvSpPr>
        <p:spPr>
          <a:xfrm>
            <a:off x="1184275" y="3551238"/>
            <a:ext cx="1042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Siri, 2011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2083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2057400"/>
            <a:ext cx="2047875" cy="136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37" name="文本框 4"/>
          <p:cNvSpPr txBox="1"/>
          <p:nvPr/>
        </p:nvSpPr>
        <p:spPr>
          <a:xfrm>
            <a:off x="3292475" y="3551238"/>
            <a:ext cx="2117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Google Brain, 2012.6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0838" name="文本框 5"/>
          <p:cNvSpPr txBox="1"/>
          <p:nvPr/>
        </p:nvSpPr>
        <p:spPr>
          <a:xfrm>
            <a:off x="5888038" y="3551238"/>
            <a:ext cx="27320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Facebook Deepface, 2014.3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2083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2057400"/>
            <a:ext cx="2152650" cy="1381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840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828800"/>
            <a:ext cx="2638425" cy="160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41" name="文本框 8"/>
          <p:cNvSpPr txBox="1"/>
          <p:nvPr/>
        </p:nvSpPr>
        <p:spPr>
          <a:xfrm>
            <a:off x="790575" y="5918200"/>
            <a:ext cx="1720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AlphaGo, 2016.3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0842" name="文本框 9"/>
          <p:cNvSpPr txBox="1"/>
          <p:nvPr/>
        </p:nvSpPr>
        <p:spPr>
          <a:xfrm>
            <a:off x="3286125" y="5918200"/>
            <a:ext cx="2178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CMU Libratus, 2017.1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0843" name="文本框 10"/>
          <p:cNvSpPr txBox="1"/>
          <p:nvPr/>
        </p:nvSpPr>
        <p:spPr>
          <a:xfrm>
            <a:off x="5881688" y="5918200"/>
            <a:ext cx="25558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AlphaGo Master，2017.5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20844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195763"/>
            <a:ext cx="2447925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845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013" y="4195763"/>
            <a:ext cx="2200275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846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88" y="4195763"/>
            <a:ext cx="28956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发展简史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271752" y="1055368"/>
            <a:ext cx="8601075" cy="549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2006年，卡内基·梅隆大学宣告成立世界上第一个机器学习系，Mitchell出任首任系主任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2011年6月，美国内华达州和弗罗里达州议会通过法案认可自动驾驶车。谷歌、通用、奥迪、大众、宝马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2012年，R Ghanni领导的机器学习团队对各类选情数据进行分析，为奥巴马提示下一步竞选行动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2012年，美国奥巴马政府启动大数据研究与发展计划，强调深入研究和整合大数据时代的三大关键技术：机器学习、云计算、众包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2016年政府工作报告，持续推动大众创业、万众创新。促进大数据、云计算、物联网广泛应用。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2017年3月5日上午，国务院总理李克强发表2017政府工作报告，指出要加快培育壮大包括人工智能在内的新兴产业，“人工智能”也首次被写入了全国政府工作报告</a:t>
            </a:r>
            <a:endParaRPr kumimoji="0" lang="zh-CN" altLang="en-US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发展简史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195921" y="804995"/>
            <a:ext cx="8601075" cy="30586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buFont typeface="Wingdings" panose="05000000000000000000" charset="0"/>
              <a:defRPr/>
            </a:pPr>
            <a:r>
              <a:rPr kumimoji="0" lang="zh-CN" altLang="en-US" sz="28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现 状</a:t>
            </a:r>
            <a:endParaRPr kumimoji="0" lang="zh-CN" altLang="en-US" sz="28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机器学习与人工智能各种基础问题的统一性观点正在形成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结合各种学习方法的多种形式的集成学习系统研究正在兴起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各种学习方法的应用范围不断扩大，一部分已形成商品</a:t>
            </a:r>
            <a:endParaRPr kumimoji="0" lang="zh-CN" altLang="en-US" sz="24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虚尾箭头 4"/>
          <p:cNvSpPr/>
          <p:nvPr/>
        </p:nvSpPr>
        <p:spPr>
          <a:xfrm>
            <a:off x="3440113" y="5018088"/>
            <a:ext cx="1600200" cy="533400"/>
          </a:xfrm>
          <a:prstGeom prst="stripedRightArrow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1713" y="4321175"/>
            <a:ext cx="1774825" cy="654050"/>
          </a:xfrm>
          <a:prstGeom prst="rect">
            <a:avLst/>
          </a:prstGeom>
          <a:solidFill>
            <a:srgbClr val="FCD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0600" y="5051425"/>
            <a:ext cx="1774825" cy="652463"/>
          </a:xfrm>
          <a:prstGeom prst="rect">
            <a:avLst/>
          </a:prstGeom>
          <a:solidFill>
            <a:srgbClr val="FCD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统计学习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713" y="5748338"/>
            <a:ext cx="1774825" cy="652463"/>
          </a:xfrm>
          <a:prstGeom prst="rect">
            <a:avLst/>
          </a:prstGeom>
          <a:solidFill>
            <a:srgbClr val="FCD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智能计算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10200" y="4887913"/>
            <a:ext cx="2144713" cy="827088"/>
          </a:xfrm>
          <a:prstGeom prst="rect">
            <a:avLst/>
          </a:prstGeom>
          <a:solidFill>
            <a:srgbClr val="FCD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现代人工智能与机器学习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机器学习</a:t>
            </a: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发展简史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841375" y="728663"/>
            <a:ext cx="7304088" cy="827088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以下应用中，哪些包含了机器学习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0" y="1598613"/>
            <a:ext cx="3676650" cy="2444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4221163"/>
            <a:ext cx="3359150" cy="2519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4384675"/>
            <a:ext cx="3783013" cy="219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" y="1712913"/>
            <a:ext cx="3263900" cy="2036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25" y="1555750"/>
            <a:ext cx="3409950" cy="253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188" y="4384675"/>
            <a:ext cx="3509962" cy="199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0" y="2768600"/>
            <a:ext cx="5407025" cy="244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919163" y="2085975"/>
            <a:ext cx="7304088" cy="827088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机器学习就是让机器能够自动获取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344" y="4129405"/>
            <a:ext cx="894080" cy="521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知识</a:t>
            </a:r>
            <a:endParaRPr lang="zh-CN" alt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7604" y="4129405"/>
            <a:ext cx="894080" cy="521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规律</a:t>
            </a:r>
            <a:endParaRPr lang="zh-CN" altLang="en-US" sz="2800" b="1" noProof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8865" y="3729355"/>
            <a:ext cx="894080" cy="521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概念</a:t>
            </a:r>
            <a:endParaRPr lang="zh-CN" altLang="en-US" sz="28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99865" y="4251959"/>
            <a:ext cx="2672080" cy="5219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概念之间的关系</a:t>
            </a:r>
            <a:endParaRPr lang="zh-CN" altLang="en-US" sz="28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50125" y="4130675"/>
            <a:ext cx="893763" cy="522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 anchor="t">
            <a:spAutoFit/>
          </a:bodyPr>
          <a:p>
            <a:r>
              <a:rPr lang="zh-CN" altLang="en-US" sz="28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</a:t>
            </a:r>
            <a:endParaRPr lang="zh-CN" altLang="en-US" sz="2800" b="1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749425" y="4251325"/>
            <a:ext cx="677863" cy="27781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右箭头 13"/>
          <p:cNvSpPr/>
          <p:nvPr/>
        </p:nvSpPr>
        <p:spPr>
          <a:xfrm>
            <a:off x="3321050" y="4252913"/>
            <a:ext cx="677863" cy="2762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右箭头 14"/>
          <p:cNvSpPr/>
          <p:nvPr/>
        </p:nvSpPr>
        <p:spPr>
          <a:xfrm>
            <a:off x="6670675" y="4252913"/>
            <a:ext cx="679450" cy="2762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" name="圆角矩形标注 15"/>
          <p:cNvSpPr/>
          <p:nvPr/>
        </p:nvSpPr>
        <p:spPr>
          <a:xfrm>
            <a:off x="7013575" y="3729038"/>
            <a:ext cx="1566863" cy="1217613"/>
          </a:xfrm>
          <a:prstGeom prst="wedgeRoundRectCallout">
            <a:avLst>
              <a:gd name="adj1" fmla="val -35100"/>
              <a:gd name="adj2" fmla="val 85297"/>
              <a:gd name="adj3" fmla="val 16667"/>
            </a:avLst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文本框 16"/>
          <p:cNvSpPr txBox="1"/>
          <p:nvPr/>
        </p:nvSpPr>
        <p:spPr>
          <a:xfrm>
            <a:off x="638175" y="5394325"/>
            <a:ext cx="10287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3773488" y="3729038"/>
            <a:ext cx="2897188" cy="1219200"/>
          </a:xfrm>
          <a:prstGeom prst="wedgeRoundRectCallout">
            <a:avLst>
              <a:gd name="adj1" fmla="val -35100"/>
              <a:gd name="adj2" fmla="val 85297"/>
              <a:gd name="adj3" fmla="val 16667"/>
            </a:avLst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文本框 18"/>
          <p:cNvSpPr txBox="1"/>
          <p:nvPr/>
        </p:nvSpPr>
        <p:spPr>
          <a:xfrm>
            <a:off x="3962400" y="5392738"/>
            <a:ext cx="102870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38175" y="3729038"/>
            <a:ext cx="2898775" cy="1219200"/>
          </a:xfrm>
          <a:prstGeom prst="wedgeRoundRectCallout">
            <a:avLst>
              <a:gd name="adj1" fmla="val -35100"/>
              <a:gd name="adj2" fmla="val 85297"/>
              <a:gd name="adj3" fmla="val 16667"/>
            </a:avLst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1" name="文本框 20"/>
          <p:cNvSpPr txBox="1"/>
          <p:nvPr/>
        </p:nvSpPr>
        <p:spPr>
          <a:xfrm>
            <a:off x="6938963" y="5446713"/>
            <a:ext cx="10271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2438" y="1179513"/>
            <a:ext cx="1444625" cy="398462"/>
          </a:xfrm>
          <a:prstGeom prst="rect">
            <a:avLst/>
          </a:prstGeom>
          <a:solidFill>
            <a:srgbClr val="F2DCDB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始于应用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167063" y="1308100"/>
            <a:ext cx="576263" cy="15875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文本框 6"/>
          <p:cNvSpPr txBox="1"/>
          <p:nvPr/>
        </p:nvSpPr>
        <p:spPr>
          <a:xfrm>
            <a:off x="3743325" y="1189038"/>
            <a:ext cx="1444625" cy="398462"/>
          </a:xfrm>
          <a:prstGeom prst="rect">
            <a:avLst/>
          </a:prstGeom>
          <a:solidFill>
            <a:srgbClr val="F2DCDB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陷于理论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207000" y="1298575"/>
            <a:ext cx="576263" cy="1603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文本框 9"/>
          <p:cNvSpPr txBox="1"/>
          <p:nvPr/>
        </p:nvSpPr>
        <p:spPr>
          <a:xfrm>
            <a:off x="5783263" y="1179513"/>
            <a:ext cx="1444625" cy="398462"/>
          </a:xfrm>
          <a:prstGeom prst="rect">
            <a:avLst/>
          </a:prstGeom>
          <a:solidFill>
            <a:srgbClr val="F2DCDB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忠于性能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6" grpId="0" bldLvl="0" animBg="1"/>
      <p:bldP spid="13" grpId="0" bldLvl="0" animBg="1"/>
      <p:bldP spid="6" grpId="1" animBg="1"/>
      <p:bldP spid="13" grpId="1" animBg="1"/>
      <p:bldP spid="8" grpId="0" bldLvl="0" animBg="1"/>
      <p:bldP spid="11" grpId="0" bldLvl="0" animBg="1"/>
      <p:bldP spid="14" grpId="0" bldLvl="0" animBg="1"/>
      <p:bldP spid="8" grpId="1" animBg="1"/>
      <p:bldP spid="11" grpId="1" animBg="1"/>
      <p:bldP spid="14" grpId="1" animBg="1"/>
      <p:bldP spid="12" grpId="0" bldLvl="0" animBg="1"/>
      <p:bldP spid="15" grpId="0" bldLvl="0" animBg="1"/>
      <p:bldP spid="12" grpId="1" animBg="1"/>
      <p:bldP spid="15" grpId="1" animBg="1"/>
      <p:bldP spid="20" grpId="0" bldLvl="0" animBg="1"/>
      <p:bldP spid="17" grpId="0"/>
      <p:bldP spid="20" grpId="1" animBg="1"/>
      <p:bldP spid="17" grpId="1"/>
      <p:bldP spid="18" grpId="0" bldLvl="0" animBg="1"/>
      <p:bldP spid="19" grpId="0"/>
      <p:bldP spid="18" grpId="1" animBg="1"/>
      <p:bldP spid="19" grpId="1"/>
      <p:bldP spid="16" grpId="0" bldLvl="0" animBg="1"/>
      <p:bldP spid="21" grpId="0"/>
      <p:bldP spid="16" grpId="1" animBg="1"/>
      <p:bldP spid="21" grpId="1"/>
      <p:bldP spid="2" grpId="0" animBg="1"/>
      <p:bldP spid="2" grpId="1" animBg="1"/>
      <p:bldP spid="5" grpId="0" animBg="1"/>
      <p:bldP spid="7" grpId="0" animBg="1"/>
      <p:bldP spid="5" grpId="1" animBg="1"/>
      <p:bldP spid="7" grpId="1" animBg="1"/>
      <p:bldP spid="9" grpId="0" animBg="1"/>
      <p:bldP spid="10" grpId="0" animBg="1"/>
      <p:bldP spid="9" grpId="1" animBg="1"/>
      <p:bldP spid="10" grpId="1" animBg="1"/>
      <p:bldP spid="29" grpId="0" animBg="1"/>
      <p:bldP spid="2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1595438" y="600075"/>
            <a:ext cx="581342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一个例子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8375" y="1360488"/>
            <a:ext cx="7216775" cy="1198563"/>
          </a:xfrm>
          <a:prstGeom prst="rect">
            <a:avLst/>
          </a:prstGeom>
        </p:spPr>
        <p:txBody>
          <a:bodyPr wrap="square">
            <a:spAutoFit/>
          </a:bodyPr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已知：平面上的一条直线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3x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+5x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-15=0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问：点（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）是在线上，还是线下？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615950" y="4032250"/>
            <a:ext cx="9525" cy="2282825"/>
          </a:xfrm>
          <a:prstGeom prst="line">
            <a:avLst/>
          </a:prstGeom>
          <a:ln w="254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615950" y="6315075"/>
            <a:ext cx="3509963" cy="0"/>
          </a:xfrm>
          <a:prstGeom prst="line">
            <a:avLst/>
          </a:prstGeom>
          <a:ln w="254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27025" y="4622800"/>
            <a:ext cx="3586163" cy="182245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968750" y="6432550"/>
            <a:ext cx="4095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x</a:t>
            </a:r>
            <a:r>
              <a:rPr lang="en-US" altLang="zh-CN" b="1" baseline="-250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endParaRPr lang="zh-CN" altLang="en-US" noProof="1"/>
          </a:p>
        </p:txBody>
      </p:sp>
      <p:sp>
        <p:nvSpPr>
          <p:cNvPr id="9" name="文本框 8"/>
          <p:cNvSpPr txBox="1"/>
          <p:nvPr/>
        </p:nvSpPr>
        <p:spPr>
          <a:xfrm>
            <a:off x="65088" y="3957638"/>
            <a:ext cx="407988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x</a:t>
            </a:r>
            <a:r>
              <a:rPr lang="en-US" altLang="zh-CN" b="1" baseline="-250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585788" y="573087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椭圆 10"/>
          <p:cNvSpPr/>
          <p:nvPr/>
        </p:nvSpPr>
        <p:spPr>
          <a:xfrm>
            <a:off x="585788" y="5227638"/>
            <a:ext cx="76200" cy="74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" name="椭圆 11"/>
          <p:cNvSpPr/>
          <p:nvPr/>
        </p:nvSpPr>
        <p:spPr>
          <a:xfrm>
            <a:off x="1157288" y="62753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椭圆 12"/>
          <p:cNvSpPr/>
          <p:nvPr/>
        </p:nvSpPr>
        <p:spPr>
          <a:xfrm>
            <a:off x="1736725" y="6276975"/>
            <a:ext cx="74613" cy="74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椭圆 13"/>
          <p:cNvSpPr/>
          <p:nvPr/>
        </p:nvSpPr>
        <p:spPr>
          <a:xfrm>
            <a:off x="2333625" y="62753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椭圆 14"/>
          <p:cNvSpPr/>
          <p:nvPr/>
        </p:nvSpPr>
        <p:spPr>
          <a:xfrm>
            <a:off x="2927350" y="627697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" name="矩形 15"/>
          <p:cNvSpPr/>
          <p:nvPr/>
        </p:nvSpPr>
        <p:spPr>
          <a:xfrm>
            <a:off x="1595438" y="2559050"/>
            <a:ext cx="7216775" cy="554038"/>
          </a:xfrm>
          <a:prstGeom prst="rect">
            <a:avLst/>
          </a:prstGeom>
        </p:spPr>
        <p:txBody>
          <a:bodyPr wrap="square">
            <a:spAutoFit/>
          </a:bodyPr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答：</a:t>
            </a:r>
            <a:r>
              <a:rPr kumimoji="0" 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3×2+5×3-15&gt;0</a:t>
            </a: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，在线上。</a:t>
            </a:r>
            <a:endParaRPr kumimoji="0" lang="en-US" altLang="zh-CN" sz="20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73375" y="3146425"/>
            <a:ext cx="593883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在线上的点，标为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，线下的点，标为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这是一个分类问题，直线将平面一分为二。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任意一个点，都可根据上面方法给出标示值。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6213" y="4622800"/>
            <a:ext cx="655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95788" y="4937125"/>
            <a:ext cx="1709738" cy="657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决策模型</a:t>
            </a:r>
            <a:endParaRPr kumimoji="0" lang="zh-CN" altLang="en-US" sz="20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237413" y="4872038"/>
            <a:ext cx="1335088" cy="7858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实例</a:t>
            </a:r>
            <a:endParaRPr kumimoji="0" lang="zh-CN" altLang="en-US" sz="20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6126163" y="5127625"/>
            <a:ext cx="1111250" cy="2746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" name="文本框 1"/>
          <p:cNvSpPr txBox="1"/>
          <p:nvPr/>
        </p:nvSpPr>
        <p:spPr>
          <a:xfrm>
            <a:off x="5920739" y="4582160"/>
            <a:ext cx="15220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342900" marR="0" indent="-342900" algn="ctr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应用</a:t>
            </a:r>
            <a:endParaRPr kumimoji="0" lang="zh-CN" altLang="en-US" sz="2400" b="1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" name="横卷形 22"/>
          <p:cNvSpPr/>
          <p:nvPr/>
        </p:nvSpPr>
        <p:spPr>
          <a:xfrm>
            <a:off x="4808538" y="5807075"/>
            <a:ext cx="3376613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61263" y="1936750"/>
            <a:ext cx="1325563" cy="9223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决策模型：</a:t>
            </a:r>
            <a:endParaRPr lang="zh-CN" altLang="en-US" b="1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f(X;W)</a:t>
            </a:r>
            <a:endParaRPr lang="en-US" altLang="zh-CN" b="1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831013" y="1936750"/>
            <a:ext cx="700088" cy="169863"/>
          </a:xfrm>
          <a:prstGeom prst="straightConnector1">
            <a:avLst/>
          </a:prstGeom>
          <a:ln w="38100" cmpd="sng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6" grpId="1"/>
      <p:bldP spid="17" grpId="0"/>
      <p:bldP spid="17" grpId="1"/>
      <p:bldP spid="19" grpId="0" animBg="1"/>
      <p:bldP spid="20" grpId="0" animBg="1"/>
      <p:bldP spid="21" grpId="0" animBg="1"/>
      <p:bldP spid="19" grpId="1" animBg="1"/>
      <p:bldP spid="20" grpId="1" animBg="1"/>
      <p:bldP spid="21" grpId="1" animBg="1"/>
      <p:bldP spid="23" grpId="0" animBg="1"/>
      <p:bldP spid="23" grpId="1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8" grpId="1"/>
      <p:bldP spid="9" grpId="1"/>
      <p:bldP spid="10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8" grpId="1"/>
      <p:bldP spid="22" grpId="0"/>
      <p:bldP spid="22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什么是机器学习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9" name="横卷形 28"/>
          <p:cNvSpPr/>
          <p:nvPr/>
        </p:nvSpPr>
        <p:spPr>
          <a:xfrm>
            <a:off x="1595438" y="600075"/>
            <a:ext cx="5813425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又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一个例子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8375" y="1360488"/>
            <a:ext cx="7216775" cy="1198563"/>
          </a:xfrm>
          <a:prstGeom prst="rect">
            <a:avLst/>
          </a:prstGeom>
        </p:spPr>
        <p:txBody>
          <a:bodyPr wrap="square">
            <a:spAutoFit/>
          </a:bodyPr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已知：平面上的</a:t>
            </a: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10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个点，分为两类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问：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分界线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在哪里？判断第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11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点是哪一类？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615950" y="4032250"/>
            <a:ext cx="9525" cy="2282825"/>
          </a:xfrm>
          <a:prstGeom prst="line">
            <a:avLst/>
          </a:prstGeom>
          <a:ln w="254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615950" y="6315075"/>
            <a:ext cx="3509963" cy="0"/>
          </a:xfrm>
          <a:prstGeom prst="line">
            <a:avLst/>
          </a:prstGeom>
          <a:ln w="254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088" y="4781550"/>
            <a:ext cx="3586163" cy="182403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968750" y="6432550"/>
            <a:ext cx="4095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x</a:t>
            </a:r>
            <a:r>
              <a:rPr lang="en-US" altLang="zh-CN" b="1" baseline="-250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endParaRPr lang="zh-CN" altLang="en-US" noProof="1"/>
          </a:p>
        </p:txBody>
      </p:sp>
      <p:sp>
        <p:nvSpPr>
          <p:cNvPr id="9" name="文本框 8"/>
          <p:cNvSpPr txBox="1"/>
          <p:nvPr/>
        </p:nvSpPr>
        <p:spPr>
          <a:xfrm>
            <a:off x="65088" y="3957638"/>
            <a:ext cx="407988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x</a:t>
            </a:r>
            <a:r>
              <a:rPr lang="en-US" altLang="zh-CN" b="1" baseline="-250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>
            <a:off x="585788" y="573087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椭圆 10"/>
          <p:cNvSpPr/>
          <p:nvPr/>
        </p:nvSpPr>
        <p:spPr>
          <a:xfrm>
            <a:off x="585788" y="5227638"/>
            <a:ext cx="76200" cy="74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" name="椭圆 11"/>
          <p:cNvSpPr/>
          <p:nvPr/>
        </p:nvSpPr>
        <p:spPr>
          <a:xfrm>
            <a:off x="1157288" y="62753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椭圆 12"/>
          <p:cNvSpPr/>
          <p:nvPr/>
        </p:nvSpPr>
        <p:spPr>
          <a:xfrm>
            <a:off x="1736725" y="6276975"/>
            <a:ext cx="74613" cy="74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椭圆 13"/>
          <p:cNvSpPr/>
          <p:nvPr/>
        </p:nvSpPr>
        <p:spPr>
          <a:xfrm>
            <a:off x="2333625" y="62753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椭圆 14"/>
          <p:cNvSpPr/>
          <p:nvPr/>
        </p:nvSpPr>
        <p:spPr>
          <a:xfrm>
            <a:off x="2927350" y="627697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文本框 16"/>
          <p:cNvSpPr txBox="1"/>
          <p:nvPr/>
        </p:nvSpPr>
        <p:spPr>
          <a:xfrm>
            <a:off x="4899025" y="4838700"/>
            <a:ext cx="3841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如何获取</a:t>
            </a:r>
            <a:r>
              <a:rPr lang="zh-CN" altLang="en-US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决策模型</a:t>
            </a:r>
            <a:r>
              <a:rPr lang="en-US" altLang="zh-CN" sz="2000" b="1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f(X;W)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?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可能有无穷个解？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如何保证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以偏概全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？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7905" name="文本框 17"/>
          <p:cNvSpPr txBox="1"/>
          <p:nvPr/>
        </p:nvSpPr>
        <p:spPr>
          <a:xfrm>
            <a:off x="1446213" y="4622800"/>
            <a:ext cx="655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762125" y="2997200"/>
            <a:ext cx="1709738" cy="657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样本数据</a:t>
            </a:r>
            <a:endParaRPr kumimoji="0" lang="zh-CN" altLang="en-US" sz="20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603750" y="2933700"/>
            <a:ext cx="2014538" cy="7858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342900" marR="0" lvl="0" indent="-34290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</a:t>
            </a:r>
            <a:r>
              <a:rPr kumimoji="0" lang="zh-CN" altLang="en-US" sz="2000" b="1" i="0" u="none" strike="noStrike" kern="1200" cap="none" spc="0" normalizeH="0" baseline="0" noProof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模型</a:t>
            </a:r>
            <a:endParaRPr kumimoji="0" lang="zh-CN" altLang="en-US" sz="2000" b="1" i="0" u="none" strike="noStrike" kern="1200" cap="none" spc="0" normalizeH="0" baseline="0" noProof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3492500" y="3189288"/>
            <a:ext cx="1111250" cy="2746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横卷形 22"/>
          <p:cNvSpPr/>
          <p:nvPr/>
        </p:nvSpPr>
        <p:spPr>
          <a:xfrm>
            <a:off x="4808538" y="3794125"/>
            <a:ext cx="3376613" cy="828675"/>
          </a:xfrm>
          <a:prstGeom prst="horizontalScroll">
            <a:avLst/>
          </a:prstGeom>
          <a:solidFill>
            <a:srgbClr val="FCDB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910" name="文本框 23"/>
          <p:cNvSpPr txBox="1"/>
          <p:nvPr/>
        </p:nvSpPr>
        <p:spPr>
          <a:xfrm>
            <a:off x="1677988" y="4705350"/>
            <a:ext cx="655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1" name="文本框 24"/>
          <p:cNvSpPr txBox="1"/>
          <p:nvPr/>
        </p:nvSpPr>
        <p:spPr>
          <a:xfrm>
            <a:off x="1677988" y="4383088"/>
            <a:ext cx="6556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2" name="文本框 25"/>
          <p:cNvSpPr txBox="1"/>
          <p:nvPr/>
        </p:nvSpPr>
        <p:spPr>
          <a:xfrm>
            <a:off x="2043113" y="4622800"/>
            <a:ext cx="655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3" name="文本框 26"/>
          <p:cNvSpPr txBox="1"/>
          <p:nvPr/>
        </p:nvSpPr>
        <p:spPr>
          <a:xfrm>
            <a:off x="1792288" y="4473575"/>
            <a:ext cx="655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4" name="文本框 27"/>
          <p:cNvSpPr txBox="1"/>
          <p:nvPr/>
        </p:nvSpPr>
        <p:spPr>
          <a:xfrm>
            <a:off x="809625" y="5718175"/>
            <a:ext cx="6572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5" name="文本框 29"/>
          <p:cNvSpPr txBox="1"/>
          <p:nvPr/>
        </p:nvSpPr>
        <p:spPr>
          <a:xfrm>
            <a:off x="1041400" y="5800725"/>
            <a:ext cx="6572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6" name="文本框 30"/>
          <p:cNvSpPr txBox="1"/>
          <p:nvPr/>
        </p:nvSpPr>
        <p:spPr>
          <a:xfrm>
            <a:off x="1041400" y="5480050"/>
            <a:ext cx="6572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7" name="文本框 31"/>
          <p:cNvSpPr txBox="1"/>
          <p:nvPr/>
        </p:nvSpPr>
        <p:spPr>
          <a:xfrm>
            <a:off x="1408113" y="5718175"/>
            <a:ext cx="655637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8" name="文本框 32"/>
          <p:cNvSpPr txBox="1"/>
          <p:nvPr/>
        </p:nvSpPr>
        <p:spPr>
          <a:xfrm>
            <a:off x="1157288" y="5568950"/>
            <a:ext cx="655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★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19" name="文本框 33"/>
          <p:cNvSpPr txBox="1"/>
          <p:nvPr/>
        </p:nvSpPr>
        <p:spPr>
          <a:xfrm>
            <a:off x="1898650" y="5021263"/>
            <a:ext cx="6556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 b="1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∆</a:t>
            </a:r>
            <a:endParaRPr lang="zh-CN" altLang="en-US" sz="2000" b="1">
              <a:solidFill>
                <a:srgbClr val="7030A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20700" y="4184650"/>
            <a:ext cx="3094038" cy="228123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47638" y="5021263"/>
            <a:ext cx="3863975" cy="10398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12725" y="4659313"/>
            <a:ext cx="3733800" cy="90963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 rot="21000000">
            <a:off x="555625" y="4584700"/>
            <a:ext cx="3570288" cy="1476375"/>
          </a:xfrm>
          <a:custGeom>
            <a:avLst/>
            <a:gdLst>
              <a:gd name="connisteX0" fmla="*/ 0 w 3569970"/>
              <a:gd name="connsiteY0" fmla="*/ 0 h 1476769"/>
              <a:gd name="connisteX1" fmla="*/ 1218565 w 3569970"/>
              <a:gd name="connsiteY1" fmla="*/ 434340 h 1476769"/>
              <a:gd name="connisteX2" fmla="*/ 1823085 w 3569970"/>
              <a:gd name="connsiteY2" fmla="*/ 1346200 h 1476769"/>
              <a:gd name="connisteX3" fmla="*/ 3569970 w 3569970"/>
              <a:gd name="connsiteY3" fmla="*/ 1456690 h 147676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569970" h="1476770">
                <a:moveTo>
                  <a:pt x="0" y="0"/>
                </a:moveTo>
                <a:cubicBezTo>
                  <a:pt x="231775" y="68580"/>
                  <a:pt x="854075" y="165100"/>
                  <a:pt x="1218565" y="434340"/>
                </a:cubicBezTo>
                <a:cubicBezTo>
                  <a:pt x="1583055" y="703580"/>
                  <a:pt x="1352550" y="1141730"/>
                  <a:pt x="1823085" y="1346200"/>
                </a:cubicBezTo>
                <a:cubicBezTo>
                  <a:pt x="2293620" y="1550670"/>
                  <a:pt x="3232785" y="1452880"/>
                  <a:pt x="3569970" y="1456690"/>
                </a:cubicBezTo>
              </a:path>
            </a:pathLst>
          </a:custGeom>
          <a:noFill/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" name="文本框 1"/>
          <p:cNvSpPr txBox="1"/>
          <p:nvPr/>
        </p:nvSpPr>
        <p:spPr>
          <a:xfrm>
            <a:off x="3287394" y="2633979"/>
            <a:ext cx="1522093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342900" marR="0" indent="-342900" algn="ctr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学习</a:t>
            </a:r>
            <a:endParaRPr kumimoji="0" lang="zh-CN" altLang="en-US" sz="2400" b="1" kern="1200" cap="none" spc="0" normalizeH="0" baseline="0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9" grpId="0" bldLvl="0" animBg="1"/>
      <p:bldP spid="20" grpId="0" bldLvl="0" animBg="1"/>
      <p:bldP spid="21" grpId="0" bldLvl="0" animBg="1"/>
      <p:bldP spid="19" grpId="1" animBg="1"/>
      <p:bldP spid="20" grpId="1" animBg="1"/>
      <p:bldP spid="21" grpId="1" animBg="1"/>
      <p:bldP spid="23" grpId="0" bldLvl="0" animBg="1"/>
      <p:bldP spid="23" grpId="1" animBg="1"/>
      <p:bldP spid="8" grpId="1"/>
      <p:bldP spid="9" grpId="1"/>
      <p:bldP spid="10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37905" grpId="1"/>
      <p:bldP spid="37910" grpId="1"/>
      <p:bldP spid="37911" grpId="1"/>
      <p:bldP spid="37912" grpId="1"/>
      <p:bldP spid="37913" grpId="1"/>
      <p:bldP spid="37914" grpId="1"/>
      <p:bldP spid="37915" grpId="1"/>
      <p:bldP spid="37916" grpId="1"/>
      <p:bldP spid="37917" grpId="1"/>
      <p:bldP spid="37918" grpId="1"/>
      <p:bldP spid="17" grpId="0"/>
      <p:bldP spid="17" grpId="1"/>
      <p:bldP spid="7" grpId="0" animBg="1"/>
      <p:bldP spid="7" grpId="1" animBg="1"/>
      <p:bldP spid="22" grpId="0"/>
      <p:bldP spid="22" grpId="1"/>
    </p:bldLst>
  </p:timing>
</p:sld>
</file>

<file path=ppt/tags/tag1.xml><?xml version="1.0" encoding="utf-8"?>
<p:tagLst xmlns:p="http://schemas.openxmlformats.org/presentationml/2006/main">
  <p:tag name="KSO_WM_DOC_GUID" val="{90b83e4c-6555-4bdf-9808-17ed7f7baa8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7185</Words>
  <Application>WPS 演示</Application>
  <PresentationFormat/>
  <Paragraphs>899</Paragraphs>
  <Slides>54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20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54</vt:i4>
      </vt:variant>
    </vt:vector>
  </HeadingPairs>
  <TitlesOfParts>
    <vt:vector size="101" baseType="lpstr">
      <vt:lpstr>Arial</vt:lpstr>
      <vt:lpstr>宋体</vt:lpstr>
      <vt:lpstr>Wingdings</vt:lpstr>
      <vt:lpstr>Calibri</vt:lpstr>
      <vt:lpstr>Calibri Light</vt:lpstr>
      <vt:lpstr>微软雅黑</vt:lpstr>
      <vt:lpstr>+mn-ea</vt:lpstr>
      <vt:lpstr>Segoe Print</vt:lpstr>
      <vt:lpstr>楷体</vt:lpstr>
      <vt:lpstr>Courier New</vt:lpstr>
      <vt:lpstr>华文楷体</vt:lpstr>
      <vt:lpstr>Wingdings</vt:lpstr>
      <vt:lpstr>Arial Unicode MS</vt:lpstr>
      <vt:lpstr>华文中宋</vt:lpstr>
      <vt:lpstr>华文琥珀</vt:lpstr>
      <vt:lpstr>Office 主题</vt:lpstr>
      <vt:lpstr>7_Office 主题​​</vt:lpstr>
      <vt:lpstr>6_Office 主题​​</vt:lpstr>
      <vt:lpstr>8_Office 主题​​</vt:lpstr>
      <vt:lpstr>12_Office 主题​​</vt:lpstr>
      <vt:lpstr>3_Office 主题​​</vt:lpstr>
      <vt:lpstr>4_Office 主题​​</vt:lpstr>
      <vt:lpstr>5_Office 主题​​</vt:lpstr>
      <vt:lpstr>11_Office 主题​​</vt:lpstr>
      <vt:lpstr>13_Office 主题​​</vt:lpstr>
      <vt:lpstr>14_Office 主题​​</vt:lpstr>
      <vt:lpstr>1_Office 主题​​</vt:lpstr>
      <vt:lpstr>10_Office 主题​​</vt:lpstr>
      <vt:lpstr>2_Office 主题​​</vt:lpstr>
      <vt:lpstr>15_Office 主题​​</vt:lpstr>
      <vt:lpstr>16_Office 主题​​</vt:lpstr>
      <vt:lpstr>9_Office 主题​​</vt:lpstr>
      <vt:lpstr>17_Office 主题​​</vt:lpstr>
      <vt:lpstr>18_Office 主题​​</vt:lpstr>
      <vt:lpstr>19_Office 主题​​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SCNU</dc:creator>
  <cp:lastModifiedBy>静待花开</cp:lastModifiedBy>
  <cp:revision>858</cp:revision>
  <dcterms:created xsi:type="dcterms:W3CDTF">2017-09-04T08:36:33Z</dcterms:created>
  <dcterms:modified xsi:type="dcterms:W3CDTF">2021-04-07T12:56:54Z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82F7A209DBA44807924BFE187D5CCB41</vt:lpwstr>
  </property>
</Properties>
</file>